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9"/>
  </p:notesMasterIdLst>
  <p:sldIdLst>
    <p:sldId id="256" r:id="rId2"/>
    <p:sldId id="270" r:id="rId3"/>
    <p:sldId id="269" r:id="rId4"/>
    <p:sldId id="257" r:id="rId5"/>
    <p:sldId id="258" r:id="rId6"/>
    <p:sldId id="259" r:id="rId7"/>
    <p:sldId id="260" r:id="rId8"/>
    <p:sldId id="262" r:id="rId9"/>
    <p:sldId id="263" r:id="rId10"/>
    <p:sldId id="264" r:id="rId11"/>
    <p:sldId id="268" r:id="rId12"/>
    <p:sldId id="278" r:id="rId13"/>
    <p:sldId id="272" r:id="rId14"/>
    <p:sldId id="273" r:id="rId15"/>
    <p:sldId id="274" r:id="rId16"/>
    <p:sldId id="275" r:id="rId17"/>
    <p:sldId id="276" r:id="rId18"/>
    <p:sldId id="309" r:id="rId19"/>
    <p:sldId id="310" r:id="rId20"/>
    <p:sldId id="311" r:id="rId21"/>
    <p:sldId id="312" r:id="rId22"/>
    <p:sldId id="277" r:id="rId23"/>
    <p:sldId id="271" r:id="rId24"/>
    <p:sldId id="284" r:id="rId25"/>
    <p:sldId id="286" r:id="rId26"/>
    <p:sldId id="287" r:id="rId27"/>
    <p:sldId id="288" r:id="rId28"/>
    <p:sldId id="290" r:id="rId29"/>
    <p:sldId id="289" r:id="rId30"/>
    <p:sldId id="291" r:id="rId31"/>
    <p:sldId id="279" r:id="rId32"/>
    <p:sldId id="281" r:id="rId33"/>
    <p:sldId id="282" r:id="rId34"/>
    <p:sldId id="283" r:id="rId35"/>
    <p:sldId id="280" r:id="rId36"/>
    <p:sldId id="292" r:id="rId37"/>
    <p:sldId id="285" r:id="rId38"/>
    <p:sldId id="295" r:id="rId39"/>
    <p:sldId id="293" r:id="rId40"/>
    <p:sldId id="306" r:id="rId41"/>
    <p:sldId id="305" r:id="rId42"/>
    <p:sldId id="307" r:id="rId43"/>
    <p:sldId id="297" r:id="rId44"/>
    <p:sldId id="298" r:id="rId45"/>
    <p:sldId id="299" r:id="rId46"/>
    <p:sldId id="300" r:id="rId47"/>
    <p:sldId id="301" r:id="rId48"/>
    <p:sldId id="30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 id="336" r:id="rId72"/>
    <p:sldId id="337" r:id="rId73"/>
    <p:sldId id="338" r:id="rId74"/>
    <p:sldId id="339" r:id="rId75"/>
    <p:sldId id="340" r:id="rId76"/>
    <p:sldId id="341" r:id="rId77"/>
    <p:sldId id="342" r:id="rId78"/>
    <p:sldId id="343" r:id="rId79"/>
    <p:sldId id="344" r:id="rId80"/>
    <p:sldId id="345" r:id="rId81"/>
    <p:sldId id="346" r:id="rId82"/>
    <p:sldId id="347" r:id="rId83"/>
    <p:sldId id="348" r:id="rId84"/>
    <p:sldId id="349" r:id="rId85"/>
    <p:sldId id="350" r:id="rId86"/>
    <p:sldId id="351" r:id="rId87"/>
    <p:sldId id="352" r:id="rId88"/>
    <p:sldId id="353" r:id="rId89"/>
    <p:sldId id="354" r:id="rId90"/>
    <p:sldId id="355" r:id="rId91"/>
    <p:sldId id="356" r:id="rId92"/>
    <p:sldId id="357" r:id="rId93"/>
    <p:sldId id="358" r:id="rId94"/>
    <p:sldId id="359" r:id="rId95"/>
    <p:sldId id="360" r:id="rId96"/>
    <p:sldId id="361" r:id="rId97"/>
    <p:sldId id="362" r:id="rId9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91" d="100"/>
          <a:sy n="91" d="100"/>
        </p:scale>
        <p:origin x="-112" y="-432"/>
      </p:cViewPr>
      <p:guideLst>
        <p:guide orient="horz" pos="2160"/>
        <p:guide pos="2880"/>
      </p:guideLst>
    </p:cSldViewPr>
  </p:slideViewPr>
  <p:notesTextViewPr>
    <p:cViewPr>
      <p:scale>
        <a:sx n="100" d="100"/>
        <a:sy n="100" d="100"/>
      </p:scale>
      <p:origin x="0" y="0"/>
    </p:cViewPr>
  </p:notesTextViewPr>
  <p:sorterViewPr>
    <p:cViewPr>
      <p:scale>
        <a:sx n="115" d="100"/>
        <a:sy n="115" d="100"/>
      </p:scale>
      <p:origin x="0" y="0"/>
    </p:cViewPr>
  </p:sorter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presProps" Target="presProps.xml"/><Relationship Id="rId102" Type="http://schemas.openxmlformats.org/officeDocument/2006/relationships/viewProps" Target="viewProps.xml"/><Relationship Id="rId103" Type="http://schemas.openxmlformats.org/officeDocument/2006/relationships/theme" Target="theme/theme1.xml"/><Relationship Id="rId10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printerSettings" Target="printerSettings/printerSettings1.bin"/><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1CEA6-3817-BC40-AF65-BC6966944F87}" type="datetimeFigureOut">
              <a:rPr lang="it-IT" smtClean="0"/>
              <a:t>08/06/15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4FE158-C3F0-F547-9D8C-DCBB756A8561}" type="slidenum">
              <a:rPr lang="it-IT" smtClean="0"/>
              <a:t>‹n.›</a:t>
            </a:fld>
            <a:endParaRPr lang="it-IT"/>
          </a:p>
        </p:txBody>
      </p:sp>
    </p:spTree>
    <p:extLst>
      <p:ext uri="{BB962C8B-B14F-4D97-AF65-F5344CB8AC3E}">
        <p14:creationId xmlns:p14="http://schemas.microsoft.com/office/powerpoint/2010/main" val="6941013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oro</a:t>
            </a:r>
            <a:endParaRPr lang="it-IT" dirty="0"/>
          </a:p>
        </p:txBody>
      </p:sp>
      <p:sp>
        <p:nvSpPr>
          <p:cNvPr id="4" name="Segnaposto numero diapositiva 3"/>
          <p:cNvSpPr>
            <a:spLocks noGrp="1"/>
          </p:cNvSpPr>
          <p:nvPr>
            <p:ph type="sldNum" sz="quarter" idx="10"/>
          </p:nvPr>
        </p:nvSpPr>
        <p:spPr/>
        <p:txBody>
          <a:bodyPr/>
          <a:lstStyle/>
          <a:p>
            <a:fld id="{BD4FE158-C3F0-F547-9D8C-DCBB756A8561}" type="slidenum">
              <a:rPr lang="it-IT" smtClean="0"/>
              <a:t>24</a:t>
            </a:fld>
            <a:endParaRPr lang="it-IT"/>
          </a:p>
        </p:txBody>
      </p:sp>
    </p:spTree>
    <p:extLst>
      <p:ext uri="{BB962C8B-B14F-4D97-AF65-F5344CB8AC3E}">
        <p14:creationId xmlns:p14="http://schemas.microsoft.com/office/powerpoint/2010/main" val="3900447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egnaposto immagine diapositiva 1"/>
          <p:cNvSpPr>
            <a:spLocks noGrp="1" noRot="1" noChangeAspect="1"/>
          </p:cNvSpPr>
          <p:nvPr>
            <p:ph type="sldImg"/>
          </p:nvPr>
        </p:nvSpPr>
        <p:spPr>
          <a:ln/>
        </p:spPr>
      </p:sp>
      <p:sp>
        <p:nvSpPr>
          <p:cNvPr id="52226"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a:p>
            <a:r>
              <a:rPr lang="it-IT">
                <a:latin typeface="Arial" charset="0"/>
                <a:ea typeface="ＭＳ Ｐゴシック" charset="0"/>
                <a:cs typeface="ＭＳ Ｐゴシック" charset="0"/>
              </a:rPr>
              <a:t>----- Note riunione (15/12/11 14:30) -----</a:t>
            </a:r>
          </a:p>
          <a:p>
            <a:r>
              <a:rPr lang="it-IT">
                <a:latin typeface="Arial" charset="0"/>
                <a:ea typeface="ＭＳ Ｐゴシック" charset="0"/>
                <a:cs typeface="ＭＳ Ｐゴシック" charset="0"/>
              </a:rPr>
              <a:t>lklklk</a:t>
            </a:r>
          </a:p>
        </p:txBody>
      </p:sp>
      <p:sp>
        <p:nvSpPr>
          <p:cNvPr id="52227"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719993" indent="-276920" eaLnBrk="0" hangingPunct="0">
              <a:defRPr sz="2300">
                <a:solidFill>
                  <a:schemeClr val="tx1"/>
                </a:solidFill>
                <a:latin typeface="Arial" charset="0"/>
                <a:ea typeface="ＭＳ Ｐゴシック" charset="0"/>
              </a:defRPr>
            </a:lvl2pPr>
            <a:lvl3pPr marL="1107681" indent="-221536" eaLnBrk="0" hangingPunct="0">
              <a:defRPr sz="2300">
                <a:solidFill>
                  <a:schemeClr val="tx1"/>
                </a:solidFill>
                <a:latin typeface="Arial" charset="0"/>
                <a:ea typeface="ＭＳ Ｐゴシック" charset="0"/>
              </a:defRPr>
            </a:lvl3pPr>
            <a:lvl4pPr marL="1550754" indent="-221536" eaLnBrk="0" hangingPunct="0">
              <a:defRPr sz="2300">
                <a:solidFill>
                  <a:schemeClr val="tx1"/>
                </a:solidFill>
                <a:latin typeface="Arial" charset="0"/>
                <a:ea typeface="ＭＳ Ｐゴシック" charset="0"/>
              </a:defRPr>
            </a:lvl4pPr>
            <a:lvl5pPr marL="1993826" indent="-221536" eaLnBrk="0" hangingPunct="0">
              <a:defRPr sz="2300">
                <a:solidFill>
                  <a:schemeClr val="tx1"/>
                </a:solidFill>
                <a:latin typeface="Arial" charset="0"/>
                <a:ea typeface="ＭＳ Ｐゴシック" charset="0"/>
              </a:defRPr>
            </a:lvl5pPr>
            <a:lvl6pPr marL="2436899" indent="-221536" algn="ctr" eaLnBrk="0" fontAlgn="base" hangingPunct="0">
              <a:spcBef>
                <a:spcPct val="0"/>
              </a:spcBef>
              <a:spcAft>
                <a:spcPct val="0"/>
              </a:spcAft>
              <a:defRPr sz="2300">
                <a:solidFill>
                  <a:schemeClr val="tx1"/>
                </a:solidFill>
                <a:latin typeface="Arial" charset="0"/>
                <a:ea typeface="ＭＳ Ｐゴシック" charset="0"/>
              </a:defRPr>
            </a:lvl6pPr>
            <a:lvl7pPr marL="2879971" indent="-221536" algn="ctr" eaLnBrk="0" fontAlgn="base" hangingPunct="0">
              <a:spcBef>
                <a:spcPct val="0"/>
              </a:spcBef>
              <a:spcAft>
                <a:spcPct val="0"/>
              </a:spcAft>
              <a:defRPr sz="2300">
                <a:solidFill>
                  <a:schemeClr val="tx1"/>
                </a:solidFill>
                <a:latin typeface="Arial" charset="0"/>
                <a:ea typeface="ＭＳ Ｐゴシック" charset="0"/>
              </a:defRPr>
            </a:lvl7pPr>
            <a:lvl8pPr marL="3323044" indent="-221536" algn="ctr" eaLnBrk="0" fontAlgn="base" hangingPunct="0">
              <a:spcBef>
                <a:spcPct val="0"/>
              </a:spcBef>
              <a:spcAft>
                <a:spcPct val="0"/>
              </a:spcAft>
              <a:defRPr sz="2300">
                <a:solidFill>
                  <a:schemeClr val="tx1"/>
                </a:solidFill>
                <a:latin typeface="Arial" charset="0"/>
                <a:ea typeface="ＭＳ Ｐゴシック" charset="0"/>
              </a:defRPr>
            </a:lvl8pPr>
            <a:lvl9pPr marL="3766116" indent="-221536" algn="ctr"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6EB4B31A-D9F8-F744-AC0E-D1BF4F9CE8E4}" type="slidenum">
              <a:rPr lang="it-IT" sz="1200"/>
              <a:pPr eaLnBrk="1" hangingPunct="1"/>
              <a:t>49</a:t>
            </a:fld>
            <a:endParaRPr lang="it-IT"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A1FE4CC-F314-4E47-A434-818A881B3F34}" type="datetimeFigureOut">
              <a:rPr lang="it-IT" smtClean="0"/>
              <a:t>08/06/15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247345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A1FE4CC-F314-4E47-A434-818A881B3F34}" type="datetimeFigureOut">
              <a:rPr lang="it-IT" smtClean="0"/>
              <a:t>08/06/15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87015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A1FE4CC-F314-4E47-A434-818A881B3F34}" type="datetimeFigureOut">
              <a:rPr lang="it-IT" smtClean="0"/>
              <a:t>08/06/15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731059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A1FE4CC-F314-4E47-A434-818A881B3F34}" type="datetimeFigureOut">
              <a:rPr lang="it-IT" smtClean="0"/>
              <a:t>08/06/15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09791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A1FE4CC-F314-4E47-A434-818A881B3F34}" type="datetimeFigureOut">
              <a:rPr lang="it-IT" smtClean="0"/>
              <a:t>08/06/15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695359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A1FE4CC-F314-4E47-A434-818A881B3F34}" type="datetimeFigureOut">
              <a:rPr lang="it-IT" smtClean="0"/>
              <a:t>08/06/15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158280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A1FE4CC-F314-4E47-A434-818A881B3F34}" type="datetimeFigureOut">
              <a:rPr lang="it-IT" smtClean="0"/>
              <a:t>08/06/15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34129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A1FE4CC-F314-4E47-A434-818A881B3F34}" type="datetimeFigureOut">
              <a:rPr lang="it-IT" smtClean="0"/>
              <a:t>08/06/15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7108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A1FE4CC-F314-4E47-A434-818A881B3F34}" type="datetimeFigureOut">
              <a:rPr lang="it-IT" smtClean="0"/>
              <a:t>08/06/15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41068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A1FE4CC-F314-4E47-A434-818A881B3F34}" type="datetimeFigureOut">
              <a:rPr lang="it-IT" smtClean="0"/>
              <a:t>08/06/15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275624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A1FE4CC-F314-4E47-A434-818A881B3F34}" type="datetimeFigureOut">
              <a:rPr lang="it-IT" smtClean="0"/>
              <a:t>08/06/15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15BAC-F6C3-1E4E-B210-030E88098CAE}" type="slidenum">
              <a:rPr lang="it-IT" smtClean="0"/>
              <a:t>‹n.›</a:t>
            </a:fld>
            <a:endParaRPr lang="it-IT"/>
          </a:p>
        </p:txBody>
      </p:sp>
    </p:spTree>
    <p:extLst>
      <p:ext uri="{BB962C8B-B14F-4D97-AF65-F5344CB8AC3E}">
        <p14:creationId xmlns:p14="http://schemas.microsoft.com/office/powerpoint/2010/main" val="32430567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FE4CC-F314-4E47-A434-818A881B3F34}" type="datetimeFigureOut">
              <a:rPr lang="it-IT" smtClean="0"/>
              <a:t>08/06/15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15BAC-F6C3-1E4E-B210-030E88098CAE}" type="slidenum">
              <a:rPr lang="it-IT" smtClean="0"/>
              <a:t>‹n.›</a:t>
            </a:fld>
            <a:endParaRPr lang="it-IT"/>
          </a:p>
        </p:txBody>
      </p:sp>
    </p:spTree>
    <p:extLst>
      <p:ext uri="{BB962C8B-B14F-4D97-AF65-F5344CB8AC3E}">
        <p14:creationId xmlns:p14="http://schemas.microsoft.com/office/powerpoint/2010/main" val="1889900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lucabenci.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d01.leggiditalia.it/cgi-bin/FulShow?KEY=01LX0000109864ART66&amp;NONAV=1&amp;NOTXT=1&amp;%2331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g"/><Relationship Id="rId3" Type="http://schemas.openxmlformats.org/officeDocument/2006/relationships/image" Target="../media/image4.png"/></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g"/></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Demansionamento</a:t>
            </a:r>
            <a:r>
              <a:rPr lang="it-IT" dirty="0" smtClean="0"/>
              <a:t>:</a:t>
            </a:r>
            <a:br>
              <a:rPr lang="it-IT" dirty="0" smtClean="0"/>
            </a:br>
            <a:r>
              <a:rPr lang="it-IT" dirty="0" smtClean="0"/>
              <a:t>il punto di vista giuridico</a:t>
            </a:r>
            <a:endParaRPr lang="it-IT" dirty="0"/>
          </a:p>
        </p:txBody>
      </p:sp>
      <p:sp>
        <p:nvSpPr>
          <p:cNvPr id="3" name="Sottotitolo 2"/>
          <p:cNvSpPr>
            <a:spLocks noGrp="1"/>
          </p:cNvSpPr>
          <p:nvPr>
            <p:ph type="subTitle" idx="1"/>
          </p:nvPr>
        </p:nvSpPr>
        <p:spPr/>
        <p:txBody>
          <a:bodyPr/>
          <a:lstStyle/>
          <a:p>
            <a:r>
              <a:rPr lang="it-IT" dirty="0" smtClean="0"/>
              <a:t>Luca Benci</a:t>
            </a:r>
          </a:p>
          <a:p>
            <a:r>
              <a:rPr lang="it-IT" dirty="0" smtClean="0">
                <a:hlinkClick r:id="rId2"/>
              </a:rPr>
              <a:t>www.lucabenci.it</a:t>
            </a:r>
            <a:endParaRPr lang="it-IT" dirty="0" smtClean="0"/>
          </a:p>
          <a:p>
            <a:r>
              <a:rPr lang="it-IT" dirty="0" err="1" smtClean="0"/>
              <a:t>Twitter</a:t>
            </a:r>
            <a:r>
              <a:rPr lang="it-IT" dirty="0" smtClean="0"/>
              <a:t> @</a:t>
            </a:r>
            <a:r>
              <a:rPr lang="it-IT" dirty="0" err="1" smtClean="0"/>
              <a:t>Luca_Benci</a:t>
            </a:r>
            <a:endParaRPr lang="it-IT" dirty="0"/>
          </a:p>
        </p:txBody>
      </p:sp>
    </p:spTree>
    <p:extLst>
      <p:ext uri="{BB962C8B-B14F-4D97-AF65-F5344CB8AC3E}">
        <p14:creationId xmlns:p14="http://schemas.microsoft.com/office/powerpoint/2010/main" val="4200746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privatizzazione degli anni novanta</a:t>
            </a:r>
          </a:p>
        </p:txBody>
      </p:sp>
      <p:sp>
        <p:nvSpPr>
          <p:cNvPr id="3" name="Segnaposto contenuto 2"/>
          <p:cNvSpPr>
            <a:spLocks noGrp="1"/>
          </p:cNvSpPr>
          <p:nvPr>
            <p:ph idx="1"/>
          </p:nvPr>
        </p:nvSpPr>
        <p:spPr/>
        <p:txBody>
          <a:bodyPr>
            <a:normAutofit fontScale="70000" lnSpcReduction="20000"/>
          </a:bodyPr>
          <a:lstStyle/>
          <a:p>
            <a:r>
              <a:rPr lang="it-IT" dirty="0"/>
              <a:t>Per obiettive esigenze di servizio il prestatore di lavoro può essere adibito a mansioni proprie della qualifica immediatamente superiore:</a:t>
            </a:r>
          </a:p>
          <a:p>
            <a:r>
              <a:rPr lang="it-IT" i="1" dirty="0"/>
              <a:t>a</a:t>
            </a:r>
            <a:r>
              <a:rPr lang="it-IT" dirty="0"/>
              <a:t>) nel caso di vacanza di posto in organico, per non più di sei mesi, prorogabili fino a dodici qualora siano state avviate le procedure per la copertura dei posti vacanti come previsto al comma 4;</a:t>
            </a:r>
          </a:p>
          <a:p>
            <a:endParaRPr lang="it-IT" dirty="0"/>
          </a:p>
          <a:p>
            <a:r>
              <a:rPr lang="it-IT" i="1" dirty="0"/>
              <a:t>b</a:t>
            </a:r>
            <a:r>
              <a:rPr lang="it-IT" dirty="0"/>
              <a:t>) nel caso di sostituzione di altro dipendente assente con diritto alla conservazione del posto, con esclusione dell'assenza per ferie, per la durata </a:t>
            </a:r>
            <a:r>
              <a:rPr lang="it-IT" dirty="0" smtClean="0"/>
              <a:t>dell'assenza</a:t>
            </a:r>
            <a:r>
              <a:rPr lang="it-IT" baseline="30000" dirty="0" smtClean="0">
                <a:hlinkClick r:id="rId2"/>
              </a:rPr>
              <a:t>.</a:t>
            </a:r>
            <a:endParaRPr lang="it-IT" baseline="30000" dirty="0">
              <a:hlinkClick r:id="rId2"/>
            </a:endParaRPr>
          </a:p>
          <a:p>
            <a:r>
              <a:rPr lang="it-IT" dirty="0"/>
              <a:t>3. Si considera svolgimento di mansioni superiori, ai fini del presente articolo, soltanto l'attribuzione in modo prevalente, sotto il profilo qualitativo, quantitativo e temporale, dei compiti propri di dette mansioni </a:t>
            </a:r>
          </a:p>
        </p:txBody>
      </p:sp>
    </p:spTree>
    <p:extLst>
      <p:ext uri="{BB962C8B-B14F-4D97-AF65-F5344CB8AC3E}">
        <p14:creationId xmlns:p14="http://schemas.microsoft.com/office/powerpoint/2010/main" val="1484925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normativa attuale</a:t>
            </a:r>
            <a:br>
              <a:rPr lang="it-IT" dirty="0" smtClean="0"/>
            </a:br>
            <a:r>
              <a:rPr lang="it-IT" sz="3100" dirty="0" err="1" smtClean="0"/>
              <a:t>D.Lgs</a:t>
            </a:r>
            <a:r>
              <a:rPr lang="it-IT" sz="3100" dirty="0" smtClean="0"/>
              <a:t> 165/2001</a:t>
            </a:r>
            <a:br>
              <a:rPr lang="it-IT" sz="3100" dirty="0" smtClean="0"/>
            </a:br>
            <a:r>
              <a:rPr lang="it-IT" sz="3100" dirty="0" smtClean="0"/>
              <a:t>art. 52</a:t>
            </a:r>
            <a:endParaRPr lang="it-IT" sz="3100" dirty="0"/>
          </a:p>
        </p:txBody>
      </p:sp>
      <p:sp>
        <p:nvSpPr>
          <p:cNvPr id="3" name="Segnaposto contenuto 2"/>
          <p:cNvSpPr>
            <a:spLocks noGrp="1"/>
          </p:cNvSpPr>
          <p:nvPr>
            <p:ph idx="1"/>
          </p:nvPr>
        </p:nvSpPr>
        <p:spPr/>
        <p:txBody>
          <a:bodyPr>
            <a:normAutofit fontScale="92500" lnSpcReduction="20000"/>
          </a:bodyPr>
          <a:lstStyle/>
          <a:p>
            <a:r>
              <a:rPr lang="it-IT" dirty="0" smtClean="0"/>
              <a:t>Il </a:t>
            </a:r>
            <a:r>
              <a:rPr lang="it-IT" dirty="0"/>
              <a:t>prestatore di lavoro deve essere adibito alle mansioni per le quali è stato assunto o alle mansioni equivalenti nell'ambito dell'area di inquadramento ovvero a quelle corrispondenti alla qualifica superiore che abbia successivamente acquisito per effetto delle procedure selettive di cui all'articolo 35, comma 1, lettera a). L'esercizio di fatto di mansioni non corrispondenti alla qualifica di appartenenza non ha effetto ai fini dell'inquadramento del lavoratore o dell'assegnazione di incarichi di direzione</a:t>
            </a:r>
          </a:p>
        </p:txBody>
      </p:sp>
    </p:spTree>
    <p:extLst>
      <p:ext uri="{BB962C8B-B14F-4D97-AF65-F5344CB8AC3E}">
        <p14:creationId xmlns:p14="http://schemas.microsoft.com/office/powerpoint/2010/main" val="5493376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normativa contrattuale</a:t>
            </a:r>
            <a:endParaRPr lang="it-IT" dirty="0"/>
          </a:p>
        </p:txBody>
      </p:sp>
      <p:sp>
        <p:nvSpPr>
          <p:cNvPr id="3" name="Segnaposto contenuto 2"/>
          <p:cNvSpPr>
            <a:spLocks noGrp="1"/>
          </p:cNvSpPr>
          <p:nvPr>
            <p:ph idx="1"/>
          </p:nvPr>
        </p:nvSpPr>
        <p:spPr/>
        <p:txBody>
          <a:bodyPr/>
          <a:lstStyle/>
          <a:p>
            <a:r>
              <a:rPr lang="it-IT" dirty="0" smtClean="0"/>
              <a:t>Ogni dipendente è inquadrato nella corrispondente categoria del sistema di classificazione in base al profilo di appartenenza. Ciascun </a:t>
            </a:r>
            <a:r>
              <a:rPr lang="it-IT" dirty="0"/>
              <a:t>dipendente è tenuto a svolgere </a:t>
            </a:r>
            <a:r>
              <a:rPr lang="it-IT" b="1" dirty="0"/>
              <a:t>anche attività complementari e strumentali a quelle inerenti lo specifico profilo </a:t>
            </a:r>
            <a:r>
              <a:rPr lang="it-IT" dirty="0"/>
              <a:t>attribuito i cui compiti e responsabilità sono indicati a titolo esemplificativo nelle declaratorie di cui all'allegato 1 </a:t>
            </a:r>
          </a:p>
        </p:txBody>
      </p:sp>
    </p:spTree>
    <p:extLst>
      <p:ext uri="{BB962C8B-B14F-4D97-AF65-F5344CB8AC3E}">
        <p14:creationId xmlns:p14="http://schemas.microsoft.com/office/powerpoint/2010/main" val="3378323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olo 1"/>
          <p:cNvSpPr>
            <a:spLocks noGrp="1"/>
          </p:cNvSpPr>
          <p:nvPr>
            <p:ph type="ctrTitle"/>
          </p:nvPr>
        </p:nvSpPr>
        <p:spPr/>
        <p:txBody>
          <a:bodyPr/>
          <a:lstStyle/>
          <a:p>
            <a:r>
              <a:rPr lang="it-IT" dirty="0">
                <a:latin typeface="Calibri" charset="0"/>
              </a:rPr>
              <a:t>Il profilo professionale dell’infermiere</a:t>
            </a:r>
          </a:p>
        </p:txBody>
      </p:sp>
      <p:sp>
        <p:nvSpPr>
          <p:cNvPr id="3" name="Sottotitolo 2"/>
          <p:cNvSpPr>
            <a:spLocks noGrp="1"/>
          </p:cNvSpPr>
          <p:nvPr>
            <p:ph type="subTitle" idx="1"/>
          </p:nvPr>
        </p:nvSpPr>
        <p:spPr/>
        <p:txBody>
          <a:bodyPr rtlCol="0">
            <a:normAutofit/>
          </a:bodyPr>
          <a:lstStyle/>
          <a:p>
            <a:pPr fontAlgn="auto">
              <a:spcAft>
                <a:spcPts val="0"/>
              </a:spcAft>
              <a:buFont typeface="Arial"/>
              <a:buNone/>
              <a:defRPr/>
            </a:pPr>
            <a:r>
              <a:rPr lang="it-IT" dirty="0" smtClean="0">
                <a:ea typeface="+mn-ea"/>
                <a:cs typeface="+mn-cs"/>
              </a:rPr>
              <a:t>DM 14  settembre 1994, n. 739</a:t>
            </a:r>
          </a:p>
        </p:txBody>
      </p:sp>
    </p:spTree>
    <p:extLst>
      <p:ext uri="{BB962C8B-B14F-4D97-AF65-F5344CB8AC3E}">
        <p14:creationId xmlns:p14="http://schemas.microsoft.com/office/powerpoint/2010/main" val="24144671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olo 1"/>
          <p:cNvSpPr>
            <a:spLocks noGrp="1"/>
          </p:cNvSpPr>
          <p:nvPr>
            <p:ph type="title"/>
          </p:nvPr>
        </p:nvSpPr>
        <p:spPr/>
        <p:txBody>
          <a:bodyPr/>
          <a:lstStyle/>
          <a:p>
            <a:r>
              <a:rPr lang="it-IT">
                <a:latin typeface="Calibri" charset="0"/>
              </a:rPr>
              <a:t>Il profilo</a:t>
            </a:r>
          </a:p>
        </p:txBody>
      </p:sp>
      <p:sp>
        <p:nvSpPr>
          <p:cNvPr id="3074" name="Segnaposto contenuto 2"/>
          <p:cNvSpPr>
            <a:spLocks noGrp="1"/>
          </p:cNvSpPr>
          <p:nvPr>
            <p:ph idx="1"/>
          </p:nvPr>
        </p:nvSpPr>
        <p:spPr/>
        <p:txBody>
          <a:bodyPr/>
          <a:lstStyle/>
          <a:p>
            <a:r>
              <a:rPr lang="it-IT">
                <a:latin typeface="Calibri" charset="0"/>
              </a:rPr>
              <a:t>L'infermiere è l'operatore sanitario che, in possesso del diploma universitario abilitante e dell'iscrizione all'albo professionale è responsabile dell'assistenza generale infermieristica.</a:t>
            </a:r>
          </a:p>
        </p:txBody>
      </p:sp>
    </p:spTree>
    <p:extLst>
      <p:ext uri="{BB962C8B-B14F-4D97-AF65-F5344CB8AC3E}">
        <p14:creationId xmlns:p14="http://schemas.microsoft.com/office/powerpoint/2010/main" val="35686806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olo 1"/>
          <p:cNvSpPr>
            <a:spLocks noGrp="1"/>
          </p:cNvSpPr>
          <p:nvPr>
            <p:ph type="title"/>
          </p:nvPr>
        </p:nvSpPr>
        <p:spPr/>
        <p:txBody>
          <a:bodyPr/>
          <a:lstStyle/>
          <a:p>
            <a:r>
              <a:rPr lang="it-IT">
                <a:latin typeface="Calibri" charset="0"/>
              </a:rPr>
              <a:t>Il profilo</a:t>
            </a:r>
          </a:p>
        </p:txBody>
      </p:sp>
      <p:sp>
        <p:nvSpPr>
          <p:cNvPr id="4098" name="Segnaposto contenuto 2"/>
          <p:cNvSpPr>
            <a:spLocks noGrp="1"/>
          </p:cNvSpPr>
          <p:nvPr>
            <p:ph idx="1"/>
          </p:nvPr>
        </p:nvSpPr>
        <p:spPr/>
        <p:txBody>
          <a:bodyPr/>
          <a:lstStyle/>
          <a:p>
            <a:r>
              <a:rPr lang="it-IT">
                <a:latin typeface="Calibri" charset="0"/>
              </a:rPr>
              <a:t>. L'assistenza infermieristica preventiva, curativa, palliativa e riabilitativa è di natura tecnica, relazionale, educativa. Le principali funzioni sono la prevenzione delle malattie, l'assistenza dei malati e dei disabili di tutte le età e l'educazione sanitaria.</a:t>
            </a:r>
          </a:p>
          <a:p>
            <a:endParaRPr lang="it-IT">
              <a:latin typeface="Calibri" charset="0"/>
            </a:endParaRPr>
          </a:p>
        </p:txBody>
      </p:sp>
    </p:spTree>
    <p:extLst>
      <p:ext uri="{BB962C8B-B14F-4D97-AF65-F5344CB8AC3E}">
        <p14:creationId xmlns:p14="http://schemas.microsoft.com/office/powerpoint/2010/main" val="4281729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olo 1"/>
          <p:cNvSpPr>
            <a:spLocks noGrp="1"/>
          </p:cNvSpPr>
          <p:nvPr>
            <p:ph type="title"/>
          </p:nvPr>
        </p:nvSpPr>
        <p:spPr/>
        <p:txBody>
          <a:bodyPr/>
          <a:lstStyle/>
          <a:p>
            <a:r>
              <a:rPr lang="it-IT">
                <a:latin typeface="Calibri" charset="0"/>
              </a:rPr>
              <a:t>Il profilo</a:t>
            </a:r>
          </a:p>
        </p:txBody>
      </p:sp>
      <p:sp>
        <p:nvSpPr>
          <p:cNvPr id="3" name="Segnaposto contenuto 2"/>
          <p:cNvSpPr>
            <a:spLocks noGrp="1"/>
          </p:cNvSpPr>
          <p:nvPr>
            <p:ph idx="1"/>
          </p:nvPr>
        </p:nvSpPr>
        <p:spPr/>
        <p:txBody>
          <a:bodyPr rtlCol="0">
            <a:normAutofit fontScale="92500" lnSpcReduction="20000"/>
          </a:bodyPr>
          <a:lstStyle/>
          <a:p>
            <a:pPr fontAlgn="auto">
              <a:spcAft>
                <a:spcPts val="0"/>
              </a:spcAft>
              <a:buFont typeface="Arial"/>
              <a:buChar char="•"/>
              <a:defRPr/>
            </a:pPr>
            <a:r>
              <a:rPr lang="it-IT" dirty="0" smtClean="0">
                <a:ea typeface="+mn-ea"/>
                <a:cs typeface="+mn-cs"/>
              </a:rPr>
              <a:t>3. L'infermiere:</a:t>
            </a:r>
          </a:p>
          <a:p>
            <a:pPr fontAlgn="auto">
              <a:spcAft>
                <a:spcPts val="0"/>
              </a:spcAft>
              <a:buFont typeface="Arial"/>
              <a:buChar char="•"/>
              <a:defRPr/>
            </a:pPr>
            <a:r>
              <a:rPr lang="it-IT" dirty="0" smtClean="0">
                <a:ea typeface="+mn-ea"/>
                <a:cs typeface="+mn-cs"/>
              </a:rPr>
              <a:t> </a:t>
            </a:r>
            <a:r>
              <a:rPr lang="it-IT" i="1" dirty="0" smtClean="0">
                <a:ea typeface="+mn-ea"/>
                <a:cs typeface="+mn-cs"/>
              </a:rPr>
              <a:t>a</a:t>
            </a:r>
            <a:r>
              <a:rPr lang="it-IT" dirty="0" smtClean="0">
                <a:ea typeface="+mn-ea"/>
                <a:cs typeface="+mn-cs"/>
              </a:rPr>
              <a:t> ) partecipa all'identificazione dei bisogni di salute della persona e della collettività;</a:t>
            </a:r>
          </a:p>
          <a:p>
            <a:pPr fontAlgn="auto">
              <a:spcAft>
                <a:spcPts val="0"/>
              </a:spcAft>
              <a:buFont typeface="Arial"/>
              <a:buChar char="•"/>
              <a:defRPr/>
            </a:pPr>
            <a:r>
              <a:rPr lang="it-IT" dirty="0" smtClean="0">
                <a:ea typeface="+mn-ea"/>
                <a:cs typeface="+mn-cs"/>
              </a:rPr>
              <a:t> </a:t>
            </a:r>
            <a:r>
              <a:rPr lang="it-IT" i="1" dirty="0" smtClean="0">
                <a:ea typeface="+mn-ea"/>
                <a:cs typeface="+mn-cs"/>
              </a:rPr>
              <a:t>b</a:t>
            </a:r>
            <a:r>
              <a:rPr lang="it-IT" dirty="0" smtClean="0">
                <a:ea typeface="+mn-ea"/>
                <a:cs typeface="+mn-cs"/>
              </a:rPr>
              <a:t> ) identifica </a:t>
            </a:r>
            <a:r>
              <a:rPr lang="it-IT" b="1" dirty="0" smtClean="0">
                <a:ea typeface="+mn-ea"/>
                <a:cs typeface="+mn-cs"/>
              </a:rPr>
              <a:t>i bisogni di assistenza infermieristica della persona</a:t>
            </a:r>
            <a:r>
              <a:rPr lang="it-IT" dirty="0" smtClean="0">
                <a:ea typeface="+mn-ea"/>
                <a:cs typeface="+mn-cs"/>
              </a:rPr>
              <a:t> e della collettività e formula i relativi obiettivi;</a:t>
            </a:r>
          </a:p>
          <a:p>
            <a:pPr fontAlgn="auto">
              <a:spcAft>
                <a:spcPts val="0"/>
              </a:spcAft>
              <a:buFont typeface="Arial"/>
              <a:buChar char="•"/>
              <a:defRPr/>
            </a:pPr>
            <a:r>
              <a:rPr lang="it-IT" dirty="0" smtClean="0">
                <a:ea typeface="+mn-ea"/>
                <a:cs typeface="+mn-cs"/>
              </a:rPr>
              <a:t> </a:t>
            </a:r>
            <a:r>
              <a:rPr lang="it-IT" i="1" dirty="0" smtClean="0">
                <a:ea typeface="+mn-ea"/>
                <a:cs typeface="+mn-cs"/>
              </a:rPr>
              <a:t>c</a:t>
            </a:r>
            <a:r>
              <a:rPr lang="it-IT" dirty="0" smtClean="0">
                <a:ea typeface="+mn-ea"/>
                <a:cs typeface="+mn-cs"/>
              </a:rPr>
              <a:t> ) pianifica, </a:t>
            </a:r>
            <a:r>
              <a:rPr lang="it-IT" b="1" dirty="0" smtClean="0">
                <a:ea typeface="+mn-ea"/>
                <a:cs typeface="+mn-cs"/>
              </a:rPr>
              <a:t>gestisce</a:t>
            </a:r>
            <a:r>
              <a:rPr lang="it-IT" dirty="0" smtClean="0">
                <a:ea typeface="+mn-ea"/>
                <a:cs typeface="+mn-cs"/>
              </a:rPr>
              <a:t> e valuta l'intervento assistenziale infermieristico;</a:t>
            </a:r>
          </a:p>
          <a:p>
            <a:pPr fontAlgn="auto">
              <a:spcAft>
                <a:spcPts val="0"/>
              </a:spcAft>
              <a:buFont typeface="Arial"/>
              <a:buChar char="•"/>
              <a:defRPr/>
            </a:pPr>
            <a:r>
              <a:rPr lang="it-IT" dirty="0" smtClean="0">
                <a:ea typeface="+mn-ea"/>
                <a:cs typeface="+mn-cs"/>
              </a:rPr>
              <a:t> </a:t>
            </a:r>
            <a:r>
              <a:rPr lang="it-IT" b="1" i="1" dirty="0" smtClean="0">
                <a:ea typeface="+mn-ea"/>
                <a:cs typeface="+mn-cs"/>
              </a:rPr>
              <a:t>d</a:t>
            </a:r>
            <a:r>
              <a:rPr lang="it-IT" b="1" dirty="0" smtClean="0">
                <a:ea typeface="+mn-ea"/>
                <a:cs typeface="+mn-cs"/>
              </a:rPr>
              <a:t> ) garantisce la corretta applicazione delle prescrizioni diagnostico-terapeutiche;</a:t>
            </a:r>
          </a:p>
          <a:p>
            <a:pPr fontAlgn="auto">
              <a:spcAft>
                <a:spcPts val="0"/>
              </a:spcAft>
              <a:buFont typeface="Arial"/>
              <a:buChar char="•"/>
              <a:defRPr/>
            </a:pPr>
            <a:endParaRPr lang="it-IT" dirty="0" smtClean="0">
              <a:ea typeface="+mn-ea"/>
              <a:cs typeface="+mn-cs"/>
            </a:endParaRPr>
          </a:p>
        </p:txBody>
      </p:sp>
    </p:spTree>
    <p:extLst>
      <p:ext uri="{BB962C8B-B14F-4D97-AF65-F5344CB8AC3E}">
        <p14:creationId xmlns:p14="http://schemas.microsoft.com/office/powerpoint/2010/main" val="27898478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a:spLocks noGrp="1"/>
          </p:cNvSpPr>
          <p:nvPr>
            <p:ph type="title"/>
          </p:nvPr>
        </p:nvSpPr>
        <p:spPr/>
        <p:txBody>
          <a:bodyPr/>
          <a:lstStyle/>
          <a:p>
            <a:r>
              <a:rPr lang="it-IT">
                <a:latin typeface="Calibri" charset="0"/>
              </a:rPr>
              <a:t>Il profilo</a:t>
            </a:r>
          </a:p>
        </p:txBody>
      </p:sp>
      <p:sp>
        <p:nvSpPr>
          <p:cNvPr id="3" name="Segnaposto contenuto 2"/>
          <p:cNvSpPr>
            <a:spLocks noGrp="1"/>
          </p:cNvSpPr>
          <p:nvPr>
            <p:ph idx="1"/>
          </p:nvPr>
        </p:nvSpPr>
        <p:spPr/>
        <p:txBody>
          <a:bodyPr rtlCol="0">
            <a:normAutofit fontScale="92500" lnSpcReduction="10000"/>
          </a:bodyPr>
          <a:lstStyle/>
          <a:p>
            <a:pPr fontAlgn="auto">
              <a:spcAft>
                <a:spcPts val="0"/>
              </a:spcAft>
              <a:buFont typeface="Arial"/>
              <a:buChar char="•"/>
              <a:defRPr/>
            </a:pPr>
            <a:r>
              <a:rPr lang="it-IT" dirty="0" smtClean="0">
                <a:ea typeface="+mn-ea"/>
                <a:cs typeface="+mn-cs"/>
              </a:rPr>
              <a:t> </a:t>
            </a:r>
            <a:r>
              <a:rPr lang="it-IT" i="1" dirty="0" smtClean="0">
                <a:ea typeface="+mn-ea"/>
                <a:cs typeface="+mn-cs"/>
              </a:rPr>
              <a:t>e</a:t>
            </a:r>
            <a:r>
              <a:rPr lang="it-IT" dirty="0" smtClean="0">
                <a:ea typeface="+mn-ea"/>
                <a:cs typeface="+mn-cs"/>
              </a:rPr>
              <a:t> ) agisce sia individualmente sia in collaborazione con gli altri operatori sanitari e sociali;</a:t>
            </a:r>
          </a:p>
          <a:p>
            <a:pPr fontAlgn="auto">
              <a:spcAft>
                <a:spcPts val="0"/>
              </a:spcAft>
              <a:buFont typeface="Arial"/>
              <a:buChar char="•"/>
              <a:defRPr/>
            </a:pPr>
            <a:r>
              <a:rPr lang="it-IT" dirty="0" smtClean="0">
                <a:ea typeface="+mn-ea"/>
                <a:cs typeface="+mn-cs"/>
              </a:rPr>
              <a:t> </a:t>
            </a:r>
            <a:r>
              <a:rPr lang="it-IT" i="1" dirty="0" err="1" smtClean="0">
                <a:ea typeface="+mn-ea"/>
                <a:cs typeface="+mn-cs"/>
              </a:rPr>
              <a:t>f</a:t>
            </a:r>
            <a:r>
              <a:rPr lang="it-IT" dirty="0" smtClean="0">
                <a:ea typeface="+mn-ea"/>
                <a:cs typeface="+mn-cs"/>
              </a:rPr>
              <a:t> ) </a:t>
            </a:r>
            <a:r>
              <a:rPr lang="it-IT" b="1" dirty="0" smtClean="0">
                <a:ea typeface="+mn-ea"/>
                <a:cs typeface="+mn-cs"/>
              </a:rPr>
              <a:t>per l'espletamento delle funzioni si avvale, ove necessario, dell'opera del personale di supporto;</a:t>
            </a:r>
          </a:p>
          <a:p>
            <a:pPr fontAlgn="auto">
              <a:spcAft>
                <a:spcPts val="0"/>
              </a:spcAft>
              <a:buFont typeface="Arial"/>
              <a:buChar char="•"/>
              <a:defRPr/>
            </a:pPr>
            <a:r>
              <a:rPr lang="it-IT" dirty="0" smtClean="0">
                <a:ea typeface="+mn-ea"/>
                <a:cs typeface="+mn-cs"/>
              </a:rPr>
              <a:t> </a:t>
            </a:r>
            <a:r>
              <a:rPr lang="it-IT" i="1" dirty="0" smtClean="0">
                <a:ea typeface="+mn-ea"/>
                <a:cs typeface="+mn-cs"/>
              </a:rPr>
              <a:t>g</a:t>
            </a:r>
            <a:r>
              <a:rPr lang="it-IT" dirty="0" smtClean="0">
                <a:ea typeface="+mn-ea"/>
                <a:cs typeface="+mn-cs"/>
              </a:rPr>
              <a:t> ) svolge la sua attività professionale in strutture sanitarie pubbliche o private, nel territorio e nell'assistenza domiciliare, in regime di dipendenza o libero-professionale.</a:t>
            </a:r>
          </a:p>
          <a:p>
            <a:pPr fontAlgn="auto">
              <a:spcAft>
                <a:spcPts val="0"/>
              </a:spcAft>
              <a:buFont typeface="Arial"/>
              <a:buChar char="•"/>
              <a:defRPr/>
            </a:pPr>
            <a:endParaRPr lang="it-IT" dirty="0" smtClean="0">
              <a:ea typeface="+mn-ea"/>
              <a:cs typeface="+mn-cs"/>
            </a:endParaRPr>
          </a:p>
        </p:txBody>
      </p:sp>
    </p:spTree>
    <p:extLst>
      <p:ext uri="{BB962C8B-B14F-4D97-AF65-F5344CB8AC3E}">
        <p14:creationId xmlns:p14="http://schemas.microsoft.com/office/powerpoint/2010/main" val="279279922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a:t>
            </a:r>
            <a:br>
              <a:rPr lang="it-IT" dirty="0" smtClean="0"/>
            </a:br>
            <a:r>
              <a:rPr lang="it-IT" dirty="0" smtClean="0"/>
              <a:t>2015</a:t>
            </a:r>
            <a:endParaRPr lang="it-IT" dirty="0"/>
          </a:p>
        </p:txBody>
      </p:sp>
      <p:sp>
        <p:nvSpPr>
          <p:cNvPr id="3" name="Segnaposto contenuto 2"/>
          <p:cNvSpPr>
            <a:spLocks noGrp="1"/>
          </p:cNvSpPr>
          <p:nvPr>
            <p:ph idx="1"/>
          </p:nvPr>
        </p:nvSpPr>
        <p:spPr/>
        <p:txBody>
          <a:bodyPr/>
          <a:lstStyle/>
          <a:p>
            <a:pPr algn="ctr"/>
            <a:endParaRPr lang="it-IT" dirty="0" smtClean="0"/>
          </a:p>
          <a:p>
            <a:pPr algn="ctr"/>
            <a:endParaRPr lang="it-IT" dirty="0"/>
          </a:p>
          <a:p>
            <a:pPr marL="0" indent="0" algn="ctr">
              <a:buNone/>
            </a:pPr>
            <a:r>
              <a:rPr lang="it-IT" sz="4400" dirty="0" smtClean="0"/>
              <a:t>Legge 23 dicembre 2014, n. 190</a:t>
            </a:r>
          </a:p>
          <a:p>
            <a:pPr marL="0" indent="0" algn="ctr">
              <a:buNone/>
            </a:pPr>
            <a:r>
              <a:rPr lang="it-IT" dirty="0" smtClean="0"/>
              <a:t>Disposizioni per la formazione del bilancio annuale e pluriennale dello stato</a:t>
            </a:r>
            <a:endParaRPr lang="it-IT" dirty="0"/>
          </a:p>
        </p:txBody>
      </p:sp>
    </p:spTree>
    <p:extLst>
      <p:ext uri="{BB962C8B-B14F-4D97-AF65-F5344CB8AC3E}">
        <p14:creationId xmlns:p14="http://schemas.microsoft.com/office/powerpoint/2010/main" val="7513410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normAutofit/>
          </a:bodyPr>
          <a:lstStyle/>
          <a:p>
            <a:r>
              <a:rPr lang="it-IT" dirty="0"/>
              <a:t> Ferme restando le competenze dei laureati in medicina e chirurgia in materia di </a:t>
            </a:r>
            <a:r>
              <a:rPr lang="it-IT" b="1" dirty="0"/>
              <a:t>atti complessi e specialistici di prevenzione, diagnosi, cura e terapia</a:t>
            </a:r>
            <a:r>
              <a:rPr lang="it-IT" dirty="0"/>
              <a:t>, con accordo tra Governo e regioni, previa concertazione con le rappresentanze scientifiche, professionali e sindacali dei profili sanitari </a:t>
            </a:r>
            <a:r>
              <a:rPr lang="it-IT" dirty="0" smtClean="0"/>
              <a:t>interessati…, </a:t>
            </a:r>
            <a:endParaRPr lang="it-IT" dirty="0"/>
          </a:p>
        </p:txBody>
      </p:sp>
    </p:spTree>
    <p:extLst>
      <p:ext uri="{BB962C8B-B14F-4D97-AF65-F5344CB8AC3E}">
        <p14:creationId xmlns:p14="http://schemas.microsoft.com/office/powerpoint/2010/main" val="12289567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Mansioni </a:t>
            </a:r>
            <a:endParaRPr lang="it-IT" dirty="0"/>
          </a:p>
        </p:txBody>
      </p:sp>
      <p:sp>
        <p:nvSpPr>
          <p:cNvPr id="3" name="Segnaposto contenuto 2"/>
          <p:cNvSpPr>
            <a:spLocks noGrp="1"/>
          </p:cNvSpPr>
          <p:nvPr>
            <p:ph idx="1"/>
          </p:nvPr>
        </p:nvSpPr>
        <p:spPr/>
        <p:txBody>
          <a:bodyPr/>
          <a:lstStyle/>
          <a:p>
            <a:endParaRPr lang="it-IT" dirty="0" smtClean="0"/>
          </a:p>
          <a:p>
            <a:r>
              <a:rPr lang="it-IT" dirty="0" smtClean="0"/>
              <a:t>La tutela verso lo sfruttamento (verso l’alto)</a:t>
            </a:r>
          </a:p>
          <a:p>
            <a:endParaRPr lang="it-IT" dirty="0"/>
          </a:p>
          <a:p>
            <a:r>
              <a:rPr lang="it-IT" dirty="0" smtClean="0"/>
              <a:t>Il divieto di adibizione a mansioni inferiori</a:t>
            </a:r>
            <a:endParaRPr lang="it-IT" dirty="0"/>
          </a:p>
        </p:txBody>
      </p:sp>
    </p:spTree>
    <p:extLst>
      <p:ext uri="{BB962C8B-B14F-4D97-AF65-F5344CB8AC3E}">
        <p14:creationId xmlns:p14="http://schemas.microsoft.com/office/powerpoint/2010/main" val="5405658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lstStyle/>
          <a:p>
            <a:r>
              <a:rPr lang="it-IT" dirty="0" smtClean="0"/>
              <a:t>…sono definiti </a:t>
            </a:r>
            <a:r>
              <a:rPr lang="it-IT" b="1" dirty="0" smtClean="0"/>
              <a:t>i ruoli, le competenze, le relazioni professionali e le responsabilità individuali e di equipe su compiti, funzioni </a:t>
            </a:r>
            <a:r>
              <a:rPr lang="it-IT" dirty="0" smtClean="0"/>
              <a:t>e </a:t>
            </a:r>
            <a:r>
              <a:rPr lang="it-IT" b="1" dirty="0" smtClean="0"/>
              <a:t>obiettivi</a:t>
            </a:r>
            <a:r>
              <a:rPr lang="it-IT" dirty="0" smtClean="0"/>
              <a:t> delle professioni sanitarie infermieristiche, ostetrica, tecniche della riabilitazione e della prevenzione, </a:t>
            </a:r>
            <a:r>
              <a:rPr lang="it-IT" b="1" dirty="0" smtClean="0"/>
              <a:t>anche attraverso</a:t>
            </a:r>
            <a:r>
              <a:rPr lang="it-IT" dirty="0" smtClean="0"/>
              <a:t> percorsi formativi complementari. </a:t>
            </a:r>
          </a:p>
          <a:p>
            <a:endParaRPr lang="it-IT" dirty="0"/>
          </a:p>
        </p:txBody>
      </p:sp>
    </p:spTree>
    <p:extLst>
      <p:ext uri="{BB962C8B-B14F-4D97-AF65-F5344CB8AC3E}">
        <p14:creationId xmlns:p14="http://schemas.microsoft.com/office/powerpoint/2010/main" val="7206510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lstStyle/>
          <a:p>
            <a:r>
              <a:rPr lang="it-IT" dirty="0" smtClean="0"/>
              <a:t>Dall'attuazione del presente comma non devono derivare nuovi o maggiori oneri a carico della finanza pubblica.</a:t>
            </a:r>
            <a:r>
              <a:rPr lang="it-IT" dirty="0" smtClean="0">
                <a:effectLst/>
              </a:rPr>
              <a:t> </a:t>
            </a:r>
            <a:endParaRPr lang="it-IT" dirty="0" smtClean="0"/>
          </a:p>
          <a:p>
            <a:endParaRPr lang="it-IT" dirty="0"/>
          </a:p>
        </p:txBody>
      </p:sp>
    </p:spTree>
    <p:extLst>
      <p:ext uri="{BB962C8B-B14F-4D97-AF65-F5344CB8AC3E}">
        <p14:creationId xmlns:p14="http://schemas.microsoft.com/office/powerpoint/2010/main" val="283832917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Figure di supporto</a:t>
            </a:r>
            <a:endParaRPr lang="it-IT" dirty="0"/>
          </a:p>
        </p:txBody>
      </p:sp>
      <p:sp>
        <p:nvSpPr>
          <p:cNvPr id="3" name="Segnaposto contenuto 2"/>
          <p:cNvSpPr>
            <a:spLocks noGrp="1"/>
          </p:cNvSpPr>
          <p:nvPr>
            <p:ph idx="1"/>
          </p:nvPr>
        </p:nvSpPr>
        <p:spPr/>
        <p:txBody>
          <a:bodyPr/>
          <a:lstStyle/>
          <a:p>
            <a:r>
              <a:rPr lang="it-IT" dirty="0" smtClean="0"/>
              <a:t>Ausiliari e imprese di pulizia</a:t>
            </a:r>
          </a:p>
          <a:p>
            <a:r>
              <a:rPr lang="it-IT" dirty="0" smtClean="0"/>
              <a:t>Operatori tecnici addetti all’assistenza</a:t>
            </a:r>
          </a:p>
          <a:p>
            <a:r>
              <a:rPr lang="it-IT" dirty="0" smtClean="0"/>
              <a:t>Operatori sociali (assistenza domiciliare)</a:t>
            </a:r>
          </a:p>
          <a:p>
            <a:r>
              <a:rPr lang="it-IT" dirty="0" smtClean="0"/>
              <a:t>Operatori socio sanitari </a:t>
            </a:r>
            <a:endParaRPr lang="it-IT" dirty="0"/>
          </a:p>
        </p:txBody>
      </p:sp>
    </p:spTree>
    <p:extLst>
      <p:ext uri="{BB962C8B-B14F-4D97-AF65-F5344CB8AC3E}">
        <p14:creationId xmlns:p14="http://schemas.microsoft.com/office/powerpoint/2010/main" val="20613743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Ipotesi di attività </a:t>
            </a:r>
            <a:r>
              <a:rPr lang="it-IT" dirty="0" err="1" smtClean="0"/>
              <a:t>demansionate</a:t>
            </a:r>
            <a:r>
              <a:rPr lang="it-IT" dirty="0" smtClean="0"/>
              <a:t/>
            </a:r>
            <a:br>
              <a:rPr lang="it-IT" dirty="0" smtClean="0"/>
            </a:br>
            <a:r>
              <a:rPr lang="it-IT" dirty="0" smtClean="0"/>
              <a:t>per l’attività clinico-assistenziale</a:t>
            </a:r>
            <a:endParaRPr lang="it-IT" dirty="0"/>
          </a:p>
        </p:txBody>
      </p:sp>
      <p:sp>
        <p:nvSpPr>
          <p:cNvPr id="3" name="Segnaposto contenuto 2"/>
          <p:cNvSpPr>
            <a:spLocks noGrp="1"/>
          </p:cNvSpPr>
          <p:nvPr>
            <p:ph idx="1"/>
          </p:nvPr>
        </p:nvSpPr>
        <p:spPr/>
        <p:txBody>
          <a:bodyPr>
            <a:normAutofit lnSpcReduction="10000"/>
          </a:bodyPr>
          <a:lstStyle/>
          <a:p>
            <a:r>
              <a:rPr lang="it-IT" dirty="0" smtClean="0"/>
              <a:t>Rifacimento del letto vuoto</a:t>
            </a:r>
          </a:p>
          <a:p>
            <a:r>
              <a:rPr lang="it-IT" dirty="0" smtClean="0"/>
              <a:t>Pulizie dell’unità di vita</a:t>
            </a:r>
          </a:p>
          <a:p>
            <a:r>
              <a:rPr lang="it-IT" dirty="0" smtClean="0"/>
              <a:t>Rifacimento letto occupato per pazienti a bassa intensità</a:t>
            </a:r>
          </a:p>
          <a:p>
            <a:r>
              <a:rPr lang="it-IT" dirty="0" smtClean="0"/>
              <a:t>Smaltimento rifiuti</a:t>
            </a:r>
          </a:p>
          <a:p>
            <a:r>
              <a:rPr lang="it-IT" dirty="0" smtClean="0"/>
              <a:t>Trasporto pazienti “semplici”</a:t>
            </a:r>
          </a:p>
          <a:p>
            <a:r>
              <a:rPr lang="it-IT" dirty="0" smtClean="0"/>
              <a:t>Riassetto unità di vita</a:t>
            </a:r>
          </a:p>
          <a:p>
            <a:r>
              <a:rPr lang="it-IT" dirty="0" smtClean="0"/>
              <a:t>Attività alberghiere in generale</a:t>
            </a:r>
            <a:endParaRPr lang="it-IT" dirty="0"/>
          </a:p>
        </p:txBody>
      </p:sp>
    </p:spTree>
    <p:extLst>
      <p:ext uri="{BB962C8B-B14F-4D97-AF65-F5344CB8AC3E}">
        <p14:creationId xmlns:p14="http://schemas.microsoft.com/office/powerpoint/2010/main" val="361497266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Casistica</a:t>
            </a:r>
            <a:endParaRPr lang="it-IT" dirty="0"/>
          </a:p>
        </p:txBody>
      </p:sp>
      <p:sp>
        <p:nvSpPr>
          <p:cNvPr id="3" name="Segnaposto contenuto 2"/>
          <p:cNvSpPr>
            <a:spLocks noGrp="1"/>
          </p:cNvSpPr>
          <p:nvPr>
            <p:ph idx="1"/>
          </p:nvPr>
        </p:nvSpPr>
        <p:spPr/>
        <p:txBody>
          <a:bodyPr>
            <a:normAutofit/>
          </a:bodyPr>
          <a:lstStyle/>
          <a:p>
            <a:r>
              <a:rPr lang="it-IT" dirty="0" smtClean="0"/>
              <a:t>Non viene ravvisato il </a:t>
            </a:r>
            <a:r>
              <a:rPr lang="it-IT" dirty="0" err="1" smtClean="0"/>
              <a:t>demansionamento</a:t>
            </a:r>
            <a:r>
              <a:rPr lang="it-IT" dirty="0" smtClean="0"/>
              <a:t> di un infermiere che viene trasferito in un reparto di degenza. L’attività di strumentista non è “superiore” alla somministrazione di farmaci in una astanteria. Tale cambio di attività non costituisce dequalificazione e non genera perdita di professionalità.</a:t>
            </a:r>
          </a:p>
          <a:p>
            <a:pPr marL="0" indent="0">
              <a:buNone/>
            </a:pPr>
            <a:r>
              <a:rPr lang="it-IT" sz="2400" dirty="0" smtClean="0"/>
              <a:t>    Cassazione civile, sezione lavoro, sentenza 5722/2009</a:t>
            </a:r>
            <a:endParaRPr lang="it-IT" sz="2400" dirty="0"/>
          </a:p>
        </p:txBody>
      </p:sp>
    </p:spTree>
    <p:extLst>
      <p:ext uri="{BB962C8B-B14F-4D97-AF65-F5344CB8AC3E}">
        <p14:creationId xmlns:p14="http://schemas.microsoft.com/office/powerpoint/2010/main" val="74585739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L’infermiere gestionale</a:t>
            </a:r>
            <a:endParaRPr lang="it-IT" dirty="0"/>
          </a:p>
        </p:txBody>
      </p:sp>
      <p:sp>
        <p:nvSpPr>
          <p:cNvPr id="3" name="Segnaposto contenuto 2"/>
          <p:cNvSpPr>
            <a:spLocks noGrp="1"/>
          </p:cNvSpPr>
          <p:nvPr>
            <p:ph idx="1"/>
          </p:nvPr>
        </p:nvSpPr>
        <p:spPr/>
        <p:txBody>
          <a:bodyPr/>
          <a:lstStyle/>
          <a:p>
            <a:endParaRPr lang="it-IT" dirty="0" smtClean="0"/>
          </a:p>
          <a:p>
            <a:r>
              <a:rPr lang="it-IT" dirty="0" smtClean="0"/>
              <a:t>Incarichi di coordinamento</a:t>
            </a:r>
          </a:p>
          <a:p>
            <a:endParaRPr lang="it-IT" dirty="0"/>
          </a:p>
          <a:p>
            <a:r>
              <a:rPr lang="it-IT" dirty="0" smtClean="0"/>
              <a:t>Incarichi di posizione organizzativa</a:t>
            </a:r>
            <a:endParaRPr lang="it-IT" dirty="0"/>
          </a:p>
        </p:txBody>
      </p:sp>
    </p:spTree>
    <p:extLst>
      <p:ext uri="{BB962C8B-B14F-4D97-AF65-F5344CB8AC3E}">
        <p14:creationId xmlns:p14="http://schemas.microsoft.com/office/powerpoint/2010/main" val="427313286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CCNL 2001</a:t>
            </a:r>
            <a:br>
              <a:rPr lang="it-IT" dirty="0"/>
            </a:br>
            <a:r>
              <a:rPr lang="it-IT" sz="3600" dirty="0"/>
              <a:t>biennio economico 2000-2001</a:t>
            </a:r>
          </a:p>
        </p:txBody>
      </p:sp>
      <p:sp>
        <p:nvSpPr>
          <p:cNvPr id="3" name="Segnaposto contenuto 2"/>
          <p:cNvSpPr>
            <a:spLocks noGrp="1"/>
          </p:cNvSpPr>
          <p:nvPr>
            <p:ph idx="1"/>
          </p:nvPr>
        </p:nvSpPr>
        <p:spPr/>
        <p:txBody>
          <a:bodyPr>
            <a:normAutofit fontScale="92500" lnSpcReduction="20000"/>
          </a:bodyPr>
          <a:lstStyle/>
          <a:p>
            <a:r>
              <a:rPr lang="it-IT" dirty="0"/>
              <a:t>….per favorire le modifiche dell’organizzazione del lavoro nonché per valorizzare l’autonomia e responsabilità delle professioni sanitarie </a:t>
            </a:r>
            <a:r>
              <a:rPr lang="it-IT" b="1" dirty="0"/>
              <a:t>è prevista una specifica indennità infermieristica per coloro cui sia affidata la funzione di coordinamento delle attività di servizi di assegnazione nonché del personale appartenente allo stesso o ad altro profilo anche di pari categoria </a:t>
            </a:r>
            <a:r>
              <a:rPr lang="it-IT" dirty="0"/>
              <a:t>ed – ove articolata al suo interno – di pari livello economico, con assunzione di responsabilità del proprio operato.</a:t>
            </a:r>
          </a:p>
          <a:p>
            <a:endParaRPr lang="it-IT" dirty="0"/>
          </a:p>
        </p:txBody>
      </p:sp>
    </p:spTree>
    <p:extLst>
      <p:ext uri="{BB962C8B-B14F-4D97-AF65-F5344CB8AC3E}">
        <p14:creationId xmlns:p14="http://schemas.microsoft.com/office/powerpoint/2010/main" val="251084670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posizioni organizzative</a:t>
            </a:r>
            <a:br>
              <a:rPr lang="it-IT" dirty="0" smtClean="0"/>
            </a:br>
            <a:r>
              <a:rPr lang="it-IT" sz="3100" dirty="0" smtClean="0"/>
              <a:t>art. 20 </a:t>
            </a:r>
            <a:r>
              <a:rPr lang="it-IT" sz="3100" dirty="0" err="1" smtClean="0"/>
              <a:t>ccnl</a:t>
            </a:r>
            <a:r>
              <a:rPr lang="it-IT" sz="3100" dirty="0" smtClean="0"/>
              <a:t> 1999</a:t>
            </a:r>
            <a:endParaRPr lang="it-IT" sz="3100" dirty="0"/>
          </a:p>
        </p:txBody>
      </p:sp>
      <p:sp>
        <p:nvSpPr>
          <p:cNvPr id="3" name="Segnaposto contenuto 2"/>
          <p:cNvSpPr>
            <a:spLocks noGrp="1"/>
          </p:cNvSpPr>
          <p:nvPr>
            <p:ph idx="1"/>
          </p:nvPr>
        </p:nvSpPr>
        <p:spPr/>
        <p:txBody>
          <a:bodyPr>
            <a:normAutofit fontScale="92500" lnSpcReduction="20000"/>
          </a:bodyPr>
          <a:lstStyle/>
          <a:p>
            <a:r>
              <a:rPr lang="it-IT" dirty="0"/>
              <a:t>Le posizioni organizzative, a titolo esemplificativo, possono riguardare settori che richiedono lo svolgimento di funzioni di direzione di servizi, dipartimenti, uffici o unità organizzative di particolare complessità, </a:t>
            </a:r>
            <a:r>
              <a:rPr lang="it-IT" b="1" dirty="0"/>
              <a:t>caratterizzate da un elevato grado di esperienza e autonomia gestionale ed organizzativa o lo svolgimento di attività con contenuti di alta professionalità e specializzazione</a:t>
            </a:r>
            <a:r>
              <a:rPr lang="it-IT" dirty="0"/>
              <a:t>, quali ad esempio i processi assistenziali, oppure lo svolgimento di: attività di staff e/o studio; di ricerca; ispettive di vigilanza e controllo; di coordinamento di attività didattica.</a:t>
            </a:r>
          </a:p>
          <a:p>
            <a:endParaRPr lang="it-IT" dirty="0"/>
          </a:p>
        </p:txBody>
      </p:sp>
    </p:spTree>
    <p:extLst>
      <p:ext uri="{BB962C8B-B14F-4D97-AF65-F5344CB8AC3E}">
        <p14:creationId xmlns:p14="http://schemas.microsoft.com/office/powerpoint/2010/main" val="1081519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natura della figura del coordinatore</a:t>
            </a:r>
            <a:endParaRPr lang="it-IT" dirty="0"/>
          </a:p>
        </p:txBody>
      </p:sp>
      <p:sp>
        <p:nvSpPr>
          <p:cNvPr id="3" name="Segnaposto contenuto 2"/>
          <p:cNvSpPr>
            <a:spLocks noGrp="1"/>
          </p:cNvSpPr>
          <p:nvPr>
            <p:ph idx="1"/>
          </p:nvPr>
        </p:nvSpPr>
        <p:spPr/>
        <p:txBody>
          <a:bodyPr/>
          <a:lstStyle/>
          <a:p>
            <a:endParaRPr lang="it-IT" dirty="0" smtClean="0"/>
          </a:p>
          <a:p>
            <a:r>
              <a:rPr lang="it-IT" dirty="0" smtClean="0"/>
              <a:t>E’ figura gestionale o assistenziale?</a:t>
            </a:r>
          </a:p>
          <a:p>
            <a:r>
              <a:rPr lang="it-IT" dirty="0" smtClean="0"/>
              <a:t>E’ assimilabile analogicamente alla figura del dirigente di struttura complessa?</a:t>
            </a:r>
          </a:p>
          <a:p>
            <a:r>
              <a:rPr lang="it-IT" dirty="0" smtClean="0"/>
              <a:t>La mera adibizione ad attività assistenziali è </a:t>
            </a:r>
            <a:r>
              <a:rPr lang="it-IT" dirty="0" err="1" smtClean="0"/>
              <a:t>demansionamento</a:t>
            </a:r>
            <a:r>
              <a:rPr lang="it-IT" dirty="0" smtClean="0"/>
              <a:t>?</a:t>
            </a:r>
            <a:endParaRPr lang="it-IT" dirty="0"/>
          </a:p>
        </p:txBody>
      </p:sp>
    </p:spTree>
    <p:extLst>
      <p:ext uri="{BB962C8B-B14F-4D97-AF65-F5344CB8AC3E}">
        <p14:creationId xmlns:p14="http://schemas.microsoft.com/office/powerpoint/2010/main" val="157487630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perdita dell’incarico</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sz="6000" dirty="0" smtClean="0"/>
              <a:t>E’ </a:t>
            </a:r>
            <a:r>
              <a:rPr lang="it-IT" sz="6000" dirty="0" err="1" smtClean="0"/>
              <a:t>demansionamento</a:t>
            </a:r>
            <a:r>
              <a:rPr lang="it-IT" sz="6000" dirty="0" smtClean="0"/>
              <a:t>?</a:t>
            </a:r>
            <a:endParaRPr lang="it-IT" sz="6000" dirty="0"/>
          </a:p>
        </p:txBody>
      </p:sp>
    </p:spTree>
    <p:extLst>
      <p:ext uri="{BB962C8B-B14F-4D97-AF65-F5344CB8AC3E}">
        <p14:creationId xmlns:p14="http://schemas.microsoft.com/office/powerpoint/2010/main" val="3759533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 di </a:t>
            </a:r>
            <a:r>
              <a:rPr lang="it-IT" dirty="0" err="1" smtClean="0"/>
              <a:t>demansionamento</a:t>
            </a:r>
            <a:endParaRPr lang="it-IT" dirty="0"/>
          </a:p>
        </p:txBody>
      </p:sp>
      <p:sp>
        <p:nvSpPr>
          <p:cNvPr id="3" name="Segnaposto contenuto 2"/>
          <p:cNvSpPr>
            <a:spLocks noGrp="1"/>
          </p:cNvSpPr>
          <p:nvPr>
            <p:ph idx="1"/>
          </p:nvPr>
        </p:nvSpPr>
        <p:spPr/>
        <p:txBody>
          <a:bodyPr/>
          <a:lstStyle/>
          <a:p>
            <a:r>
              <a:rPr lang="it-IT" dirty="0"/>
              <a:t>P</a:t>
            </a:r>
            <a:r>
              <a:rPr lang="it-IT" dirty="0" smtClean="0"/>
              <a:t>rivare </a:t>
            </a:r>
            <a:r>
              <a:rPr lang="it-IT" dirty="0"/>
              <a:t>il lavoratore delle mansioni </a:t>
            </a:r>
            <a:r>
              <a:rPr lang="it-IT" dirty="0" smtClean="0"/>
              <a:t>di appartenenza, </a:t>
            </a:r>
            <a:r>
              <a:rPr lang="it-IT" dirty="0"/>
              <a:t>adibendolo a mansioni inferiori</a:t>
            </a:r>
            <a:r>
              <a:rPr lang="it-IT" dirty="0" smtClean="0"/>
              <a:t>, in modo parziale o totale. </a:t>
            </a:r>
          </a:p>
        </p:txBody>
      </p:sp>
    </p:spTree>
    <p:extLst>
      <p:ext uri="{BB962C8B-B14F-4D97-AF65-F5344CB8AC3E}">
        <p14:creationId xmlns:p14="http://schemas.microsoft.com/office/powerpoint/2010/main" val="299039175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consenso del lavoratore</a:t>
            </a:r>
            <a:endParaRPr lang="it-IT" dirty="0"/>
          </a:p>
        </p:txBody>
      </p:sp>
      <p:sp>
        <p:nvSpPr>
          <p:cNvPr id="3" name="Segnaposto contenuto 2"/>
          <p:cNvSpPr>
            <a:spLocks noGrp="1"/>
          </p:cNvSpPr>
          <p:nvPr>
            <p:ph idx="1"/>
          </p:nvPr>
        </p:nvSpPr>
        <p:spPr/>
        <p:txBody>
          <a:bodyPr/>
          <a:lstStyle/>
          <a:p>
            <a:r>
              <a:rPr lang="it-IT" dirty="0" smtClean="0"/>
              <a:t>il mutamento delle mansioni </a:t>
            </a:r>
            <a:r>
              <a:rPr lang="it-IT" i="1" dirty="0" smtClean="0"/>
              <a:t>in </a:t>
            </a:r>
            <a:r>
              <a:rPr lang="it-IT" i="1" dirty="0" err="1" smtClean="0"/>
              <a:t>pejus</a:t>
            </a:r>
            <a:r>
              <a:rPr lang="it-IT" i="1" dirty="0" smtClean="0"/>
              <a:t> </a:t>
            </a:r>
            <a:r>
              <a:rPr lang="it-IT" dirty="0" smtClean="0"/>
              <a:t>è lecito con il consenso del lavoratore (soprattutto nelle ipotesi di malattia o di abilità con limitazioni) in quanto contempera il diritto costituzionale al lavoro con il diritto costituzionale alla salute.</a:t>
            </a:r>
            <a:endParaRPr lang="it-IT" dirty="0"/>
          </a:p>
        </p:txBody>
      </p:sp>
    </p:spTree>
    <p:extLst>
      <p:ext uri="{BB962C8B-B14F-4D97-AF65-F5344CB8AC3E}">
        <p14:creationId xmlns:p14="http://schemas.microsoft.com/office/powerpoint/2010/main" val="198804417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marL="571500" indent="-571500">
              <a:buFont typeface="Arial"/>
              <a:buChar char="•"/>
            </a:pPr>
            <a:r>
              <a:rPr lang="it-IT" dirty="0" smtClean="0"/>
              <a:t>Comportamento in caso di richiesta di attività </a:t>
            </a:r>
            <a:r>
              <a:rPr lang="it-IT" dirty="0" err="1" smtClean="0"/>
              <a:t>demansionata</a:t>
            </a:r>
            <a:endParaRPr lang="it-IT" dirty="0"/>
          </a:p>
        </p:txBody>
      </p:sp>
      <p:sp>
        <p:nvSpPr>
          <p:cNvPr id="3" name="Segnaposto contenuto 2"/>
          <p:cNvSpPr>
            <a:spLocks noGrp="1"/>
          </p:cNvSpPr>
          <p:nvPr>
            <p:ph idx="1"/>
          </p:nvPr>
        </p:nvSpPr>
        <p:spPr/>
        <p:txBody>
          <a:bodyPr/>
          <a:lstStyle/>
          <a:p>
            <a:endParaRPr lang="it-IT" dirty="0" smtClean="0"/>
          </a:p>
          <a:p>
            <a:r>
              <a:rPr lang="it-IT" dirty="0" smtClean="0"/>
              <a:t>Comportamento individuale</a:t>
            </a:r>
          </a:p>
          <a:p>
            <a:r>
              <a:rPr lang="it-IT" dirty="0" err="1" smtClean="0"/>
              <a:t>Autotututela</a:t>
            </a:r>
            <a:r>
              <a:rPr lang="it-IT" dirty="0" smtClean="0"/>
              <a:t> giudiziaria</a:t>
            </a:r>
          </a:p>
          <a:p>
            <a:r>
              <a:rPr lang="it-IT" dirty="0" smtClean="0"/>
              <a:t>Autotutela collettiva</a:t>
            </a:r>
            <a:endParaRPr lang="it-IT" dirty="0"/>
          </a:p>
        </p:txBody>
      </p:sp>
    </p:spTree>
    <p:extLst>
      <p:ext uri="{BB962C8B-B14F-4D97-AF65-F5344CB8AC3E}">
        <p14:creationId xmlns:p14="http://schemas.microsoft.com/office/powerpoint/2010/main" val="420201222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rifiuto di adempiere a una disposizione</a:t>
            </a:r>
            <a:endParaRPr lang="it-IT" dirty="0"/>
          </a:p>
        </p:txBody>
      </p:sp>
      <p:sp>
        <p:nvSpPr>
          <p:cNvPr id="3" name="Segnaposto contenuto 2"/>
          <p:cNvSpPr>
            <a:spLocks noGrp="1"/>
          </p:cNvSpPr>
          <p:nvPr>
            <p:ph idx="1"/>
          </p:nvPr>
        </p:nvSpPr>
        <p:spPr/>
        <p:txBody>
          <a:bodyPr/>
          <a:lstStyle/>
          <a:p>
            <a:r>
              <a:rPr lang="it-IT" dirty="0" smtClean="0"/>
              <a:t>“Il dipendente può rifiutarsi di eseguire la prestazione lavorativa se essa è ritenuta dequalificante”.</a:t>
            </a:r>
          </a:p>
          <a:p>
            <a:endParaRPr lang="it-IT" dirty="0"/>
          </a:p>
          <a:p>
            <a:r>
              <a:rPr lang="it-IT" sz="2000" dirty="0" smtClean="0"/>
              <a:t>Cassazione lavoro 1307/1998</a:t>
            </a:r>
            <a:endParaRPr lang="it-IT" sz="2000" dirty="0"/>
          </a:p>
        </p:txBody>
      </p:sp>
    </p:spTree>
    <p:extLst>
      <p:ext uri="{BB962C8B-B14F-4D97-AF65-F5344CB8AC3E}">
        <p14:creationId xmlns:p14="http://schemas.microsoft.com/office/powerpoint/2010/main" val="122781008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normAutofit fontScale="90000"/>
          </a:bodyPr>
          <a:lstStyle/>
          <a:p>
            <a:pPr eaLnBrk="1" hangingPunct="1"/>
            <a:r>
              <a:rPr lang="it-IT" sz="2800" dirty="0" smtClean="0">
                <a:latin typeface="Calisto MT" charset="0"/>
              </a:rPr>
              <a:t>Gli ordini di </a:t>
            </a:r>
            <a:r>
              <a:rPr lang="it-IT" sz="2800" dirty="0" err="1" smtClean="0">
                <a:latin typeface="Calisto MT" charset="0"/>
              </a:rPr>
              <a:t>serivizio</a:t>
            </a:r>
            <a:r>
              <a:rPr lang="it-IT" sz="2800" dirty="0">
                <a:latin typeface="Calisto MT" charset="0"/>
              </a:rPr>
              <a:t/>
            </a:r>
            <a:br>
              <a:rPr lang="it-IT" sz="2800" dirty="0">
                <a:latin typeface="Calisto MT" charset="0"/>
              </a:rPr>
            </a:br>
            <a:r>
              <a:rPr lang="it-IT" sz="2800" dirty="0">
                <a:latin typeface="Calisto MT" charset="0"/>
              </a:rPr>
              <a:t/>
            </a:r>
            <a:br>
              <a:rPr lang="it-IT" sz="2800" dirty="0">
                <a:latin typeface="Calisto MT" charset="0"/>
              </a:rPr>
            </a:br>
            <a:r>
              <a:rPr lang="it-IT" sz="2400" dirty="0">
                <a:latin typeface="Calisto MT" charset="0"/>
              </a:rPr>
              <a:t>art. 28 </a:t>
            </a:r>
            <a:r>
              <a:rPr lang="it-IT" sz="2400" dirty="0" err="1">
                <a:latin typeface="Calisto MT" charset="0"/>
              </a:rPr>
              <a:t>lett</a:t>
            </a:r>
            <a:r>
              <a:rPr lang="it-IT" sz="2400" dirty="0">
                <a:latin typeface="Calisto MT" charset="0"/>
              </a:rPr>
              <a:t>. H CCNL 1995</a:t>
            </a:r>
          </a:p>
        </p:txBody>
      </p:sp>
      <p:sp>
        <p:nvSpPr>
          <p:cNvPr id="30722" name="Rectangle 3"/>
          <p:cNvSpPr>
            <a:spLocks noGrp="1" noChangeArrowheads="1"/>
          </p:cNvSpPr>
          <p:nvPr>
            <p:ph idx="1"/>
          </p:nvPr>
        </p:nvSpPr>
        <p:spPr/>
        <p:txBody>
          <a:bodyPr/>
          <a:lstStyle/>
          <a:p>
            <a:pPr eaLnBrk="1" hangingPunct="1"/>
            <a:r>
              <a:rPr lang="it-IT">
                <a:latin typeface="Calisto MT" charset="0"/>
              </a:rPr>
              <a:t>Il dipendente deve:</a:t>
            </a:r>
          </a:p>
          <a:p>
            <a:pPr eaLnBrk="1" hangingPunct="1">
              <a:buFont typeface="Wingdings" charset="0"/>
              <a:buNone/>
            </a:pPr>
            <a:r>
              <a:rPr lang="it-IT">
                <a:latin typeface="Calisto MT" charset="0"/>
              </a:rPr>
              <a:t>…..eseguire le disposizioni inerenti all’espletamento delle proprie funzioni o mansioni che gli siano impartiti. Se ritiene che la disposizione sia palesemente illegittima, il dipendente è tenuto a farne immediata e motivata contestazione a chi l’ha impartita dichiarandone le ragioni;…….</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normAutofit fontScale="90000"/>
          </a:bodyPr>
          <a:lstStyle/>
          <a:p>
            <a:pPr eaLnBrk="1" hangingPunct="1"/>
            <a:r>
              <a:rPr lang="it-IT" sz="2800">
                <a:latin typeface="Calisto MT" charset="0"/>
              </a:rPr>
              <a:t>La forma degli ordini: </a:t>
            </a:r>
            <a:br>
              <a:rPr lang="it-IT" sz="2800">
                <a:latin typeface="Calisto MT" charset="0"/>
              </a:rPr>
            </a:br>
            <a:r>
              <a:rPr lang="it-IT" sz="2800">
                <a:latin typeface="Calisto MT" charset="0"/>
              </a:rPr>
              <a:t>la normativa attuale</a:t>
            </a:r>
            <a:br>
              <a:rPr lang="it-IT" sz="2800">
                <a:latin typeface="Calisto MT" charset="0"/>
              </a:rPr>
            </a:br>
            <a:r>
              <a:rPr lang="it-IT" sz="2400">
                <a:latin typeface="Calisto MT" charset="0"/>
              </a:rPr>
              <a:t>art. 28 lett. H CCNL 1995</a:t>
            </a:r>
          </a:p>
        </p:txBody>
      </p:sp>
      <p:sp>
        <p:nvSpPr>
          <p:cNvPr id="31746" name="Rectangle 3"/>
          <p:cNvSpPr>
            <a:spLocks noGrp="1" noChangeArrowheads="1"/>
          </p:cNvSpPr>
          <p:nvPr>
            <p:ph idx="1"/>
          </p:nvPr>
        </p:nvSpPr>
        <p:spPr/>
        <p:txBody>
          <a:bodyPr/>
          <a:lstStyle/>
          <a:p>
            <a:pPr eaLnBrk="1" hangingPunct="1">
              <a:buFont typeface="Wingdings" charset="0"/>
              <a:buNone/>
            </a:pPr>
            <a:r>
              <a:rPr lang="it-IT">
                <a:latin typeface="Calisto MT" charset="0"/>
              </a:rPr>
              <a:t>…….se la disposizione è rinnovata per iscritto ha il dovere di darvi esecuzione, salvo che la stessa sia vietata dalla legge penale o costituisca illecito amministrativo.</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Autotutela giudiziaria</a:t>
            </a:r>
            <a:endParaRPr lang="it-IT" dirty="0"/>
          </a:p>
        </p:txBody>
      </p:sp>
      <p:sp>
        <p:nvSpPr>
          <p:cNvPr id="3" name="Segnaposto contenuto 2"/>
          <p:cNvSpPr>
            <a:spLocks noGrp="1"/>
          </p:cNvSpPr>
          <p:nvPr>
            <p:ph idx="1"/>
          </p:nvPr>
        </p:nvSpPr>
        <p:spPr/>
        <p:txBody>
          <a:bodyPr/>
          <a:lstStyle/>
          <a:p>
            <a:endParaRPr lang="it-IT" dirty="0" smtClean="0"/>
          </a:p>
          <a:p>
            <a:r>
              <a:rPr lang="it-IT" dirty="0" smtClean="0"/>
              <a:t>Richiesta di risarcimento danni e reintegro nella mansione precedente.</a:t>
            </a:r>
          </a:p>
          <a:p>
            <a:endParaRPr lang="it-IT" dirty="0"/>
          </a:p>
          <a:p>
            <a:r>
              <a:rPr lang="it-IT" dirty="0" smtClean="0"/>
              <a:t>Non facile a provarsi</a:t>
            </a:r>
            <a:endParaRPr lang="it-IT" dirty="0"/>
          </a:p>
        </p:txBody>
      </p:sp>
    </p:spTree>
    <p:extLst>
      <p:ext uri="{BB962C8B-B14F-4D97-AF65-F5344CB8AC3E}">
        <p14:creationId xmlns:p14="http://schemas.microsoft.com/office/powerpoint/2010/main" val="394557162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Mobbing </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Se il </a:t>
            </a:r>
            <a:r>
              <a:rPr lang="it-IT" dirty="0" err="1" smtClean="0"/>
              <a:t>demansionamento</a:t>
            </a:r>
            <a:r>
              <a:rPr lang="it-IT" dirty="0" smtClean="0"/>
              <a:t> è reiterato nel tempo</a:t>
            </a:r>
            <a:endParaRPr lang="it-IT" dirty="0"/>
          </a:p>
        </p:txBody>
      </p:sp>
    </p:spTree>
    <p:extLst>
      <p:ext uri="{BB962C8B-B14F-4D97-AF65-F5344CB8AC3E}">
        <p14:creationId xmlns:p14="http://schemas.microsoft.com/office/powerpoint/2010/main" val="135600716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Autotutela collettiva</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Vertenza sindacale e riorganizzazione dei processi di lavoro</a:t>
            </a:r>
            <a:endParaRPr lang="it-IT" dirty="0"/>
          </a:p>
        </p:txBody>
      </p:sp>
    </p:spTree>
    <p:extLst>
      <p:ext uri="{BB962C8B-B14F-4D97-AF65-F5344CB8AC3E}">
        <p14:creationId xmlns:p14="http://schemas.microsoft.com/office/powerpoint/2010/main" val="11483156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 </a:t>
            </a:r>
            <a:r>
              <a:rPr lang="it-IT" dirty="0" err="1" smtClean="0"/>
              <a:t>jure</a:t>
            </a:r>
            <a:r>
              <a:rPr lang="it-IT" dirty="0" smtClean="0"/>
              <a:t> condendo</a:t>
            </a:r>
            <a:endParaRPr lang="it-IT" dirty="0"/>
          </a:p>
        </p:txBody>
      </p:sp>
      <p:sp>
        <p:nvSpPr>
          <p:cNvPr id="3" name="Segnaposto contenuto 2"/>
          <p:cNvSpPr>
            <a:spLocks noGrp="1"/>
          </p:cNvSpPr>
          <p:nvPr>
            <p:ph idx="1"/>
          </p:nvPr>
        </p:nvSpPr>
        <p:spPr/>
        <p:txBody>
          <a:bodyPr/>
          <a:lstStyle/>
          <a:p>
            <a:endParaRPr lang="it-IT" dirty="0" smtClean="0"/>
          </a:p>
          <a:p>
            <a:endParaRPr lang="it-IT" sz="8000" dirty="0"/>
          </a:p>
          <a:p>
            <a:pPr marL="0" indent="0">
              <a:buNone/>
            </a:pPr>
            <a:r>
              <a:rPr lang="it-IT" sz="8000" dirty="0" smtClean="0"/>
              <a:t>        </a:t>
            </a:r>
            <a:r>
              <a:rPr lang="it-IT" sz="8000" i="1" dirty="0" err="1" smtClean="0"/>
              <a:t>Job’s</a:t>
            </a:r>
            <a:r>
              <a:rPr lang="it-IT" sz="8000" i="1" dirty="0" smtClean="0"/>
              <a:t> </a:t>
            </a:r>
            <a:r>
              <a:rPr lang="it-IT" sz="8000" i="1" dirty="0" err="1" smtClean="0"/>
              <a:t>act</a:t>
            </a:r>
            <a:endParaRPr lang="it-IT" sz="8000" i="1" dirty="0"/>
          </a:p>
        </p:txBody>
      </p:sp>
    </p:spTree>
    <p:extLst>
      <p:ext uri="{BB962C8B-B14F-4D97-AF65-F5344CB8AC3E}">
        <p14:creationId xmlns:p14="http://schemas.microsoft.com/office/powerpoint/2010/main" val="182966753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bozza del DDL </a:t>
            </a:r>
            <a:br>
              <a:rPr lang="it-IT" dirty="0" smtClean="0"/>
            </a:br>
            <a:r>
              <a:rPr lang="it-IT" dirty="0" smtClean="0"/>
              <a:t>“Patto della salute”</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Inserimento in Ds dei medici senza specializzazione</a:t>
            </a:r>
            <a:endParaRPr lang="it-IT" dirty="0"/>
          </a:p>
        </p:txBody>
      </p:sp>
    </p:spTree>
    <p:extLst>
      <p:ext uri="{BB962C8B-B14F-4D97-AF65-F5344CB8AC3E}">
        <p14:creationId xmlns:p14="http://schemas.microsoft.com/office/powerpoint/2010/main" val="19722517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Mansioni del lavoratore</a:t>
            </a:r>
            <a:br>
              <a:rPr lang="it-IT" dirty="0" smtClean="0"/>
            </a:br>
            <a:r>
              <a:rPr lang="it-IT" sz="3100" dirty="0" smtClean="0"/>
              <a:t>art. 2103 cc</a:t>
            </a:r>
            <a:endParaRPr lang="it-IT" sz="3100" dirty="0"/>
          </a:p>
        </p:txBody>
      </p:sp>
      <p:sp>
        <p:nvSpPr>
          <p:cNvPr id="3" name="Segnaposto contenuto 2"/>
          <p:cNvSpPr>
            <a:spLocks noGrp="1"/>
          </p:cNvSpPr>
          <p:nvPr>
            <p:ph idx="1"/>
          </p:nvPr>
        </p:nvSpPr>
        <p:spPr/>
        <p:txBody>
          <a:bodyPr>
            <a:normAutofit fontScale="62500" lnSpcReduction="20000"/>
          </a:bodyPr>
          <a:lstStyle/>
          <a:p>
            <a:r>
              <a:rPr lang="it-IT" sz="3400" dirty="0"/>
              <a:t>Il prestatore di lavoro deve essere adibito alle mansioni per le quali è stato assunto o a quelle corrispondenti alla categoria superiore che abbia successivamente acquisito o</a:t>
            </a:r>
            <a:r>
              <a:rPr lang="it-IT" sz="3400" b="1" dirty="0"/>
              <a:t>vvero a mansioni equivalenti alle ultime effettivamente svolte, senza </a:t>
            </a:r>
            <a:r>
              <a:rPr lang="it-IT" sz="3400" dirty="0"/>
              <a:t>alcuna diminuzione della retribuzione. Nel caso di assegnazione a mansioni superiori il prestatore ha diritto al trattamento corrispondente all'attività svolta, </a:t>
            </a:r>
            <a:r>
              <a:rPr lang="it-IT" sz="3400" b="1" dirty="0"/>
              <a:t>e l'assegnazione stessa diviene definitiva</a:t>
            </a:r>
            <a:r>
              <a:rPr lang="it-IT" sz="3400" dirty="0"/>
              <a:t>, ove la medesima non abbia avuto luogo per sostituzione di lavoratore assente con diritto alla conservazione del posto, dopo un periodo fissato dai contratti collettivi, </a:t>
            </a:r>
            <a:r>
              <a:rPr lang="it-IT" sz="3400" b="1" dirty="0"/>
              <a:t>e comunque non superiore a tre mesi</a:t>
            </a:r>
            <a:r>
              <a:rPr lang="it-IT" sz="3400" dirty="0"/>
              <a:t>. Egli non può essere trasferito da una unità produttiva ad un'altra se non per comprovate ragioni tecniche, organizzative e produttive</a:t>
            </a:r>
            <a:r>
              <a:rPr lang="it-IT" sz="3400" dirty="0" smtClean="0"/>
              <a:t>.</a:t>
            </a:r>
          </a:p>
          <a:p>
            <a:endParaRPr lang="it-IT" sz="3400" dirty="0"/>
          </a:p>
          <a:p>
            <a:r>
              <a:rPr lang="it-IT" sz="3400" dirty="0"/>
              <a:t> Ogni patto contrario è nullo</a:t>
            </a:r>
          </a:p>
          <a:p>
            <a:endParaRPr lang="it-IT" dirty="0"/>
          </a:p>
        </p:txBody>
      </p:sp>
    </p:spTree>
    <p:extLst>
      <p:ext uri="{BB962C8B-B14F-4D97-AF65-F5344CB8AC3E}">
        <p14:creationId xmlns:p14="http://schemas.microsoft.com/office/powerpoint/2010/main" val="392705770"/>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bozza del DDL </a:t>
            </a:r>
            <a:br>
              <a:rPr lang="it-IT" dirty="0"/>
            </a:br>
            <a:r>
              <a:rPr lang="it-IT" dirty="0"/>
              <a:t>“Patto della salute”</a:t>
            </a:r>
          </a:p>
        </p:txBody>
      </p:sp>
      <p:sp>
        <p:nvSpPr>
          <p:cNvPr id="3" name="Segnaposto contenuto 2"/>
          <p:cNvSpPr>
            <a:spLocks noGrp="1"/>
          </p:cNvSpPr>
          <p:nvPr>
            <p:ph idx="1"/>
          </p:nvPr>
        </p:nvSpPr>
        <p:spPr/>
        <p:txBody>
          <a:bodyPr/>
          <a:lstStyle/>
          <a:p>
            <a:r>
              <a:rPr lang="it-IT" dirty="0" smtClean="0"/>
              <a:t>Accesso senza specializzazione:</a:t>
            </a:r>
          </a:p>
          <a:p>
            <a:r>
              <a:rPr lang="it-IT" dirty="0" smtClean="0"/>
              <a:t>Titolo di formazione di base e abilitazione all’esercizio professionale quale requisito di accesso</a:t>
            </a:r>
            <a:endParaRPr lang="it-IT" dirty="0"/>
          </a:p>
        </p:txBody>
      </p:sp>
    </p:spTree>
    <p:extLst>
      <p:ext uri="{BB962C8B-B14F-4D97-AF65-F5344CB8AC3E}">
        <p14:creationId xmlns:p14="http://schemas.microsoft.com/office/powerpoint/2010/main" val="169115255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bozza del DDL </a:t>
            </a:r>
            <a:br>
              <a:rPr lang="it-IT" dirty="0"/>
            </a:br>
            <a:r>
              <a:rPr lang="it-IT" dirty="0"/>
              <a:t>“Patto della salute”</a:t>
            </a:r>
          </a:p>
        </p:txBody>
      </p:sp>
      <p:sp>
        <p:nvSpPr>
          <p:cNvPr id="3" name="Segnaposto contenuto 2"/>
          <p:cNvSpPr>
            <a:spLocks noGrp="1"/>
          </p:cNvSpPr>
          <p:nvPr>
            <p:ph idx="1"/>
          </p:nvPr>
        </p:nvSpPr>
        <p:spPr/>
        <p:txBody>
          <a:bodyPr/>
          <a:lstStyle/>
          <a:p>
            <a:r>
              <a:rPr lang="it-IT" dirty="0" smtClean="0"/>
              <a:t>“L’inquadramento a tempo indeterminato in categoria non dirigenziale, con percorsi di carriera e livelli retributivi determinati dal CCNL”.</a:t>
            </a:r>
          </a:p>
          <a:p>
            <a:r>
              <a:rPr lang="it-IT" dirty="0" smtClean="0"/>
              <a:t>“Apposita disciplina concorsuale”</a:t>
            </a:r>
            <a:endParaRPr lang="it-IT" dirty="0"/>
          </a:p>
        </p:txBody>
      </p:sp>
    </p:spTree>
    <p:extLst>
      <p:ext uri="{BB962C8B-B14F-4D97-AF65-F5344CB8AC3E}">
        <p14:creationId xmlns:p14="http://schemas.microsoft.com/office/powerpoint/2010/main" val="156148365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bozza del DDL </a:t>
            </a:r>
            <a:br>
              <a:rPr lang="it-IT" dirty="0"/>
            </a:br>
            <a:r>
              <a:rPr lang="it-IT" dirty="0"/>
              <a:t>“Patto della salute”</a:t>
            </a:r>
          </a:p>
        </p:txBody>
      </p:sp>
      <p:sp>
        <p:nvSpPr>
          <p:cNvPr id="3" name="Segnaposto contenuto 2"/>
          <p:cNvSpPr>
            <a:spLocks noGrp="1"/>
          </p:cNvSpPr>
          <p:nvPr>
            <p:ph idx="1"/>
          </p:nvPr>
        </p:nvSpPr>
        <p:spPr/>
        <p:txBody>
          <a:bodyPr>
            <a:normAutofit lnSpcReduction="10000"/>
          </a:bodyPr>
          <a:lstStyle/>
          <a:p>
            <a:r>
              <a:rPr lang="it-IT" dirty="0" smtClean="0"/>
              <a:t>L’inserimento nell’azienda per lo </a:t>
            </a:r>
            <a:r>
              <a:rPr lang="it-IT" b="1" dirty="0" smtClean="0"/>
              <a:t>svolgimento di attività medico-chirurgiche di supporto con autonomia vincolata alle direttive ricevute</a:t>
            </a:r>
            <a:r>
              <a:rPr lang="it-IT" dirty="0" smtClean="0"/>
              <a:t>, in coerenza con il grado di conoscenze, competenze e abilità acquisite, secondo quanto previsto dalle disposizioni della contrattazione collettiva di settore. Le relative assunzioni dovranno avvenire ad invarianza del costo complessivo della dotazione organica aziendale”.</a:t>
            </a:r>
            <a:endParaRPr lang="it-IT" dirty="0"/>
          </a:p>
        </p:txBody>
      </p:sp>
    </p:spTree>
    <p:extLst>
      <p:ext uri="{BB962C8B-B14F-4D97-AF65-F5344CB8AC3E}">
        <p14:creationId xmlns:p14="http://schemas.microsoft.com/office/powerpoint/2010/main" val="106574652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err="1" smtClean="0"/>
              <a:t>demansionamento</a:t>
            </a:r>
            <a:r>
              <a:rPr lang="it-IT" dirty="0" smtClean="0"/>
              <a:t> aziendale</a:t>
            </a:r>
            <a:endParaRPr lang="it-IT" dirty="0"/>
          </a:p>
        </p:txBody>
      </p:sp>
      <p:sp>
        <p:nvSpPr>
          <p:cNvPr id="3" name="Segnaposto testo 2"/>
          <p:cNvSpPr>
            <a:spLocks noGrp="1"/>
          </p:cNvSpPr>
          <p:nvPr>
            <p:ph type="body" idx="1"/>
          </p:nvPr>
        </p:nvSpPr>
        <p:spPr/>
        <p:txBody>
          <a:bodyPr/>
          <a:lstStyle/>
          <a:p>
            <a:endParaRPr lang="it-IT"/>
          </a:p>
        </p:txBody>
      </p:sp>
      <p:pic>
        <p:nvPicPr>
          <p:cNvPr id="7" name="Segnaposto contenuto 6" descr="lucca demansionamento.jpg"/>
          <p:cNvPicPr>
            <a:picLocks noGrp="1" noChangeAspect="1"/>
          </p:cNvPicPr>
          <p:nvPr>
            <p:ph sz="half" idx="2"/>
          </p:nvPr>
        </p:nvPicPr>
        <p:blipFill>
          <a:blip r:embed="rId2">
            <a:extLst>
              <a:ext uri="{28A0092B-C50C-407E-A947-70E740481C1C}">
                <a14:useLocalDpi xmlns:a14="http://schemas.microsoft.com/office/drawing/2010/main" val="0"/>
              </a:ext>
            </a:extLst>
          </a:blip>
          <a:srcRect t="17752" b="17752"/>
          <a:stretch>
            <a:fillRect/>
          </a:stretch>
        </p:blipFill>
        <p:spPr>
          <a:xfrm>
            <a:off x="457200" y="1535112"/>
            <a:ext cx="4040188" cy="5010605"/>
          </a:xfrm>
        </p:spPr>
      </p:pic>
      <p:sp>
        <p:nvSpPr>
          <p:cNvPr id="5" name="Segnaposto testo 4"/>
          <p:cNvSpPr>
            <a:spLocks noGrp="1"/>
          </p:cNvSpPr>
          <p:nvPr>
            <p:ph type="body" sz="quarter" idx="3"/>
          </p:nvPr>
        </p:nvSpPr>
        <p:spPr>
          <a:xfrm>
            <a:off x="4645025" y="1535112"/>
            <a:ext cx="4041775" cy="4898951"/>
          </a:xfrm>
        </p:spPr>
        <p:txBody>
          <a:bodyPr/>
          <a:lstStyle/>
          <a:p>
            <a:endParaRPr lang="it-IT" dirty="0"/>
          </a:p>
        </p:txBody>
      </p:sp>
      <p:sp>
        <p:nvSpPr>
          <p:cNvPr id="6" name="Segnaposto contenuto 5"/>
          <p:cNvSpPr>
            <a:spLocks noGrp="1"/>
          </p:cNvSpPr>
          <p:nvPr>
            <p:ph sz="quarter" idx="4"/>
          </p:nvPr>
        </p:nvSpPr>
        <p:spPr>
          <a:xfrm>
            <a:off x="4645025" y="1548218"/>
            <a:ext cx="4041775" cy="4591050"/>
          </a:xfrm>
        </p:spPr>
        <p:txBody>
          <a:bodyPr>
            <a:normAutofit fontScale="77500" lnSpcReduction="20000"/>
          </a:bodyPr>
          <a:lstStyle/>
          <a:p>
            <a:r>
              <a:rPr lang="it-IT" i="1" dirty="0" smtClean="0"/>
              <a:t>Pulizia unità paziente</a:t>
            </a:r>
          </a:p>
          <a:p>
            <a:r>
              <a:rPr lang="it-IT" i="1" dirty="0" smtClean="0"/>
              <a:t>Premesso che la responsabilità della sicurezza igienico sanitaria all’interno di un reparto è demandata al personale sanitario, in merito alle pulizie si specifica quanto segue</a:t>
            </a:r>
          </a:p>
          <a:p>
            <a:endParaRPr lang="it-IT" i="1" dirty="0" smtClean="0"/>
          </a:p>
          <a:p>
            <a:endParaRPr lang="it-IT" i="1" dirty="0"/>
          </a:p>
          <a:p>
            <a:endParaRPr lang="it-IT" i="1" dirty="0" smtClean="0"/>
          </a:p>
          <a:p>
            <a:endParaRPr lang="it-IT" i="1" dirty="0"/>
          </a:p>
          <a:p>
            <a:r>
              <a:rPr lang="it-IT" i="1" dirty="0" smtClean="0"/>
              <a:t>Nelle fasce orarie in cui non sono presenti gli operatori addetti alle pulizie gli interventi di sanificazione minimi…sono demandati al personale infermieristico e OSS</a:t>
            </a:r>
            <a:endParaRPr lang="it-IT" i="1" dirty="0"/>
          </a:p>
        </p:txBody>
      </p:sp>
    </p:spTree>
    <p:extLst>
      <p:ext uri="{BB962C8B-B14F-4D97-AF65-F5344CB8AC3E}">
        <p14:creationId xmlns:p14="http://schemas.microsoft.com/office/powerpoint/2010/main" val="404629171"/>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smtClean="0"/>
              <a:t>Il danno da </a:t>
            </a:r>
            <a:r>
              <a:rPr lang="it-IT" dirty="0" err="1" smtClean="0"/>
              <a:t>demansionamento</a:t>
            </a:r>
            <a:endParaRPr lang="it-IT" dirty="0"/>
          </a:p>
        </p:txBody>
      </p:sp>
      <p:sp>
        <p:nvSpPr>
          <p:cNvPr id="8" name="Segnaposto contenuto 7"/>
          <p:cNvSpPr>
            <a:spLocks noGrp="1"/>
          </p:cNvSpPr>
          <p:nvPr>
            <p:ph idx="1"/>
          </p:nvPr>
        </p:nvSpPr>
        <p:spPr/>
        <p:txBody>
          <a:bodyPr/>
          <a:lstStyle/>
          <a:p>
            <a:endParaRPr lang="it-IT" dirty="0" smtClean="0"/>
          </a:p>
          <a:p>
            <a:r>
              <a:rPr lang="it-IT" dirty="0" smtClean="0"/>
              <a:t>Danno patrimoniale</a:t>
            </a:r>
          </a:p>
          <a:p>
            <a:endParaRPr lang="it-IT" dirty="0"/>
          </a:p>
          <a:p>
            <a:endParaRPr lang="it-IT" dirty="0" smtClean="0"/>
          </a:p>
          <a:p>
            <a:r>
              <a:rPr lang="it-IT" dirty="0" smtClean="0"/>
              <a:t>Danno non patrimoniale</a:t>
            </a:r>
            <a:endParaRPr lang="it-IT" dirty="0"/>
          </a:p>
        </p:txBody>
      </p:sp>
    </p:spTree>
    <p:extLst>
      <p:ext uri="{BB962C8B-B14F-4D97-AF65-F5344CB8AC3E}">
        <p14:creationId xmlns:p14="http://schemas.microsoft.com/office/powerpoint/2010/main" val="202635050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danno da </a:t>
            </a:r>
            <a:r>
              <a:rPr lang="it-IT" dirty="0" err="1"/>
              <a:t>demansionamento</a:t>
            </a:r>
            <a:endParaRPr lang="it-IT" dirty="0"/>
          </a:p>
        </p:txBody>
      </p:sp>
      <p:sp>
        <p:nvSpPr>
          <p:cNvPr id="3" name="Segnaposto contenuto 2"/>
          <p:cNvSpPr>
            <a:spLocks noGrp="1"/>
          </p:cNvSpPr>
          <p:nvPr>
            <p:ph idx="1"/>
          </p:nvPr>
        </p:nvSpPr>
        <p:spPr/>
        <p:txBody>
          <a:bodyPr/>
          <a:lstStyle/>
          <a:p>
            <a:r>
              <a:rPr lang="it-IT" dirty="0" smtClean="0"/>
              <a:t>Danno non patrimoniale</a:t>
            </a:r>
          </a:p>
          <a:p>
            <a:pPr marL="514350" indent="-514350">
              <a:buAutoNum type="alphaLcParenR"/>
            </a:pPr>
            <a:r>
              <a:rPr lang="it-IT" dirty="0" smtClean="0"/>
              <a:t>Danno biologico (in genere psichico)</a:t>
            </a:r>
          </a:p>
          <a:p>
            <a:pPr marL="514350" indent="-514350">
              <a:buAutoNum type="alphaLcParenR"/>
            </a:pPr>
            <a:r>
              <a:rPr lang="it-IT" dirty="0" smtClean="0"/>
              <a:t>Danno morale (in genere in seguito a un reato)</a:t>
            </a:r>
          </a:p>
          <a:p>
            <a:pPr marL="514350" indent="-514350">
              <a:buAutoNum type="alphaLcParenR"/>
            </a:pPr>
            <a:r>
              <a:rPr lang="it-IT" dirty="0" smtClean="0"/>
              <a:t>Danno esistenziale</a:t>
            </a:r>
            <a:endParaRPr lang="it-IT" dirty="0"/>
          </a:p>
        </p:txBody>
      </p:sp>
    </p:spTree>
    <p:extLst>
      <p:ext uri="{BB962C8B-B14F-4D97-AF65-F5344CB8AC3E}">
        <p14:creationId xmlns:p14="http://schemas.microsoft.com/office/powerpoint/2010/main" val="321498054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danno esistenziale da </a:t>
            </a:r>
            <a:r>
              <a:rPr lang="it-IT" dirty="0" err="1" smtClean="0"/>
              <a:t>demansionamento</a:t>
            </a:r>
            <a:endParaRPr lang="it-IT" dirty="0"/>
          </a:p>
        </p:txBody>
      </p:sp>
      <p:sp>
        <p:nvSpPr>
          <p:cNvPr id="3" name="Segnaposto contenuto 2"/>
          <p:cNvSpPr>
            <a:spLocks noGrp="1"/>
          </p:cNvSpPr>
          <p:nvPr>
            <p:ph idx="1"/>
          </p:nvPr>
        </p:nvSpPr>
        <p:spPr/>
        <p:txBody>
          <a:bodyPr/>
          <a:lstStyle/>
          <a:p>
            <a:r>
              <a:rPr lang="it-IT" dirty="0" smtClean="0"/>
              <a:t>“per danno esistenziale si intende ogni pregiudizio che l’illecito datoriale provoca sul fare </a:t>
            </a:r>
            <a:r>
              <a:rPr lang="it-IT" dirty="0" err="1" smtClean="0"/>
              <a:t>areddituale</a:t>
            </a:r>
            <a:r>
              <a:rPr lang="it-IT" dirty="0" smtClean="0"/>
              <a:t> del soggetto, alterando le sue abitudini di vita e gli assetti relazionali che gli erano propri, sconvolgendo la sua quotidianità e privandolo di occasioni per la espressione e la realizzazione della sua personalità nel mondo esterno. </a:t>
            </a:r>
            <a:endParaRPr lang="it-IT" dirty="0"/>
          </a:p>
        </p:txBody>
      </p:sp>
    </p:spTree>
    <p:extLst>
      <p:ext uri="{BB962C8B-B14F-4D97-AF65-F5344CB8AC3E}">
        <p14:creationId xmlns:p14="http://schemas.microsoft.com/office/powerpoint/2010/main" val="7817101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danno esistenziale da </a:t>
            </a:r>
            <a:r>
              <a:rPr lang="it-IT" dirty="0" err="1"/>
              <a:t>demansionamento</a:t>
            </a:r>
            <a:endParaRPr lang="it-IT" dirty="0"/>
          </a:p>
        </p:txBody>
      </p:sp>
      <p:sp>
        <p:nvSpPr>
          <p:cNvPr id="3" name="Segnaposto contenuto 2"/>
          <p:cNvSpPr>
            <a:spLocks noGrp="1"/>
          </p:cNvSpPr>
          <p:nvPr>
            <p:ph idx="1"/>
          </p:nvPr>
        </p:nvSpPr>
        <p:spPr/>
        <p:txBody>
          <a:bodyPr>
            <a:normAutofit/>
          </a:bodyPr>
          <a:lstStyle/>
          <a:p>
            <a:r>
              <a:rPr lang="it-IT" dirty="0" smtClean="0"/>
              <a:t>Per altro il danno esistenziale si fonda sulla natura non meramente emotiva ed interiore (tipica del danno morale0) ma oggettivamente accertabile del pregiudizio, attraverso la prova di scelte di vita diverse da quelle che sarebbero adottate se non si fosse verificato l’evento dannoso”.</a:t>
            </a:r>
          </a:p>
          <a:p>
            <a:r>
              <a:rPr lang="it-IT" sz="2400" dirty="0" smtClean="0"/>
              <a:t>Corte di cassazione, sezioni unite, sentenza 26972/2008</a:t>
            </a:r>
            <a:endParaRPr lang="it-IT" sz="2400" dirty="0"/>
          </a:p>
        </p:txBody>
      </p:sp>
    </p:spTree>
    <p:extLst>
      <p:ext uri="{BB962C8B-B14F-4D97-AF65-F5344CB8AC3E}">
        <p14:creationId xmlns:p14="http://schemas.microsoft.com/office/powerpoint/2010/main" val="2899874085"/>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tipologie di </a:t>
            </a:r>
            <a:r>
              <a:rPr lang="it-IT" dirty="0" err="1" smtClean="0"/>
              <a:t>demansionamento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Il </a:t>
            </a:r>
            <a:r>
              <a:rPr lang="it-IT" dirty="0" err="1" smtClean="0"/>
              <a:t>demansionamento</a:t>
            </a:r>
            <a:r>
              <a:rPr lang="it-IT" dirty="0" smtClean="0"/>
              <a:t> sostitutivo</a:t>
            </a:r>
          </a:p>
          <a:p>
            <a:r>
              <a:rPr lang="it-IT" dirty="0" smtClean="0"/>
              <a:t>La forzata inattività</a:t>
            </a:r>
          </a:p>
          <a:p>
            <a:r>
              <a:rPr lang="it-IT" dirty="0" smtClean="0"/>
              <a:t>Reazioni o mancate reazioni del lavoratore</a:t>
            </a:r>
          </a:p>
          <a:p>
            <a:r>
              <a:rPr lang="it-IT" dirty="0" smtClean="0"/>
              <a:t>Modalità attuative e la durata del </a:t>
            </a:r>
            <a:r>
              <a:rPr lang="it-IT" dirty="0" err="1" smtClean="0"/>
              <a:t>demansionamento</a:t>
            </a:r>
            <a:endParaRPr lang="it-IT" dirty="0" smtClean="0"/>
          </a:p>
          <a:p>
            <a:r>
              <a:rPr lang="it-IT" dirty="0" smtClean="0"/>
              <a:t>Marginalizzazione</a:t>
            </a:r>
          </a:p>
          <a:p>
            <a:r>
              <a:rPr lang="it-IT" dirty="0" smtClean="0"/>
              <a:t>Inattività in presenza di soluzioni alternative</a:t>
            </a:r>
          </a:p>
          <a:p>
            <a:r>
              <a:rPr lang="it-IT" dirty="0" smtClean="0"/>
              <a:t>Sovvertimento gerarchico (arretramento personale)</a:t>
            </a:r>
          </a:p>
          <a:p>
            <a:r>
              <a:rPr lang="it-IT" dirty="0" smtClean="0"/>
              <a:t>Stravolgimento dell’identità professionale</a:t>
            </a:r>
          </a:p>
          <a:p>
            <a:endParaRPr lang="it-IT" dirty="0"/>
          </a:p>
        </p:txBody>
      </p:sp>
    </p:spTree>
    <p:extLst>
      <p:ext uri="{BB962C8B-B14F-4D97-AF65-F5344CB8AC3E}">
        <p14:creationId xmlns:p14="http://schemas.microsoft.com/office/powerpoint/2010/main" val="4081231879"/>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normAutofit fontScale="90000"/>
          </a:bodyPr>
          <a:lstStyle/>
          <a:p>
            <a:pPr algn="ctr" eaLnBrk="1" hangingPunct="1"/>
            <a:r>
              <a:rPr lang="it-IT">
                <a:latin typeface="Arial" charset="0"/>
                <a:ea typeface="ＭＳ Ｐゴシック" charset="0"/>
                <a:cs typeface="ＭＳ Ｐゴシック" charset="0"/>
              </a:rPr>
              <a:t>Le riforme dell’esercizio professionale</a:t>
            </a:r>
          </a:p>
        </p:txBody>
      </p:sp>
      <p:sp>
        <p:nvSpPr>
          <p:cNvPr id="51202" name="Rectangle 3"/>
          <p:cNvSpPr>
            <a:spLocks noGrp="1" noChangeArrowheads="1"/>
          </p:cNvSpPr>
          <p:nvPr>
            <p:ph type="body" idx="1"/>
          </p:nvPr>
        </p:nvSpPr>
        <p:spPr/>
        <p:txBody>
          <a:bodyPr/>
          <a:lstStyle/>
          <a:p>
            <a:pPr eaLnBrk="1" hangingPunct="1"/>
            <a:endParaRPr lang="it-IT" sz="2400" dirty="0">
              <a:latin typeface="Arial" charset="0"/>
              <a:ea typeface="ＭＳ Ｐゴシック" charset="0"/>
              <a:cs typeface="ＭＳ Ｐゴシック" charset="0"/>
            </a:endParaRPr>
          </a:p>
          <a:p>
            <a:pPr eaLnBrk="1" hangingPunct="1"/>
            <a:r>
              <a:rPr lang="it-IT" sz="2400" b="1" dirty="0">
                <a:latin typeface="Arial" charset="0"/>
                <a:ea typeface="ＭＳ Ｐゴシック" charset="0"/>
                <a:cs typeface="ＭＳ Ｐゴシック" charset="0"/>
              </a:rPr>
              <a:t>Legge 26 febbraio 1999, n. 42</a:t>
            </a:r>
          </a:p>
          <a:p>
            <a:pPr eaLnBrk="1" hangingPunct="1">
              <a:buFont typeface="Wingdings" charset="0"/>
              <a:buNone/>
            </a:pPr>
            <a:r>
              <a:rPr lang="it-IT" sz="2400" b="1" i="1" dirty="0">
                <a:latin typeface="Arial" charset="0"/>
                <a:ea typeface="ＭＳ Ｐゴシック" charset="0"/>
                <a:cs typeface="ＭＳ Ｐゴシック" charset="0"/>
              </a:rPr>
              <a:t>   Disposizioni in materia di professioni sanitarie</a:t>
            </a:r>
          </a:p>
          <a:p>
            <a:pPr eaLnBrk="1" hangingPunct="1"/>
            <a:endParaRPr lang="it-IT" sz="2400" b="1" i="1" dirty="0">
              <a:latin typeface="Arial" charset="0"/>
              <a:ea typeface="ＭＳ Ｐゴシック" charset="0"/>
              <a:cs typeface="ＭＳ Ｐゴシック" charset="0"/>
            </a:endParaRPr>
          </a:p>
          <a:p>
            <a:pPr eaLnBrk="1" hangingPunct="1"/>
            <a:r>
              <a:rPr lang="it-IT" sz="2400" b="1" dirty="0">
                <a:latin typeface="Arial" charset="0"/>
                <a:ea typeface="ＭＳ Ｐゴシック" charset="0"/>
                <a:cs typeface="ＭＳ Ｐゴシック" charset="0"/>
              </a:rPr>
              <a:t>Legge 10 agosto 2000, n. 251</a:t>
            </a:r>
          </a:p>
          <a:p>
            <a:pPr eaLnBrk="1" hangingPunct="1">
              <a:buFont typeface="Wingdings" charset="0"/>
              <a:buNone/>
            </a:pPr>
            <a:r>
              <a:rPr lang="it-IT" sz="2400" b="1" dirty="0">
                <a:latin typeface="Arial" charset="0"/>
                <a:ea typeface="ＭＳ Ｐゴシック" charset="0"/>
                <a:cs typeface="ＭＳ Ｐゴシック" charset="0"/>
              </a:rPr>
              <a:t>   </a:t>
            </a:r>
            <a:r>
              <a:rPr lang="it-IT" sz="2400" b="1" i="1" dirty="0">
                <a:latin typeface="Arial" charset="0"/>
                <a:ea typeface="ＭＳ Ｐゴシック" charset="0"/>
                <a:cs typeface="ＭＳ Ｐゴシック" charset="0"/>
              </a:rPr>
              <a:t>Disciplina delle professioni sanitarie infermieristiche, tecniche, della riabilitazione della prevenzione nonché della professione ostetrica</a:t>
            </a:r>
          </a:p>
        </p:txBody>
      </p:sp>
    </p:spTree>
    <p:extLst>
      <p:ext uri="{BB962C8B-B14F-4D97-AF65-F5344CB8AC3E}">
        <p14:creationId xmlns:p14="http://schemas.microsoft.com/office/powerpoint/2010/main" val="1263692698"/>
      </p:ext>
    </p:extLst>
  </p:cSld>
  <p:clrMapOvr>
    <a:masterClrMapping/>
  </p:clrMapOvr>
  <p:transition xmlns:p14="http://schemas.microsoft.com/office/powerpoint/2010/main" spd="slow">
    <p:random/>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Mansioni del lavoratore </a:t>
            </a:r>
            <a:br>
              <a:rPr lang="it-IT" dirty="0" smtClean="0"/>
            </a:br>
            <a:r>
              <a:rPr lang="it-IT" sz="3600" dirty="0" smtClean="0"/>
              <a:t>La normativa dei dipendenti “USL”</a:t>
            </a:r>
            <a:endParaRPr lang="it-IT" sz="3600" dirty="0"/>
          </a:p>
        </p:txBody>
      </p:sp>
      <p:sp>
        <p:nvSpPr>
          <p:cNvPr id="3" name="Segnaposto contenuto 2"/>
          <p:cNvSpPr>
            <a:spLocks noGrp="1"/>
          </p:cNvSpPr>
          <p:nvPr>
            <p:ph idx="1"/>
          </p:nvPr>
        </p:nvSpPr>
        <p:spPr/>
        <p:txBody>
          <a:bodyPr/>
          <a:lstStyle/>
          <a:p>
            <a:r>
              <a:rPr lang="it-IT" dirty="0" smtClean="0"/>
              <a:t>Il dipendente ha diritto all’esercizio delle mansioni inerenti al suo profilo professionale e non può essere assegnato, </a:t>
            </a:r>
            <a:r>
              <a:rPr lang="it-IT" b="1" dirty="0" smtClean="0"/>
              <a:t>neppure di fatto</a:t>
            </a:r>
            <a:r>
              <a:rPr lang="it-IT" dirty="0" smtClean="0"/>
              <a:t>, a mansioni superiori o inferiori.</a:t>
            </a:r>
          </a:p>
          <a:p>
            <a:endParaRPr lang="it-IT" dirty="0"/>
          </a:p>
          <a:p>
            <a:endParaRPr lang="it-IT" dirty="0" smtClean="0"/>
          </a:p>
          <a:p>
            <a:r>
              <a:rPr lang="it-IT" dirty="0" smtClean="0"/>
              <a:t>DPR 761/1979 art. 29</a:t>
            </a:r>
            <a:endParaRPr lang="it-IT" dirty="0"/>
          </a:p>
        </p:txBody>
      </p:sp>
    </p:spTree>
    <p:extLst>
      <p:ext uri="{BB962C8B-B14F-4D97-AF65-F5344CB8AC3E}">
        <p14:creationId xmlns:p14="http://schemas.microsoft.com/office/powerpoint/2010/main" val="1469954881"/>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81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8" name="Text Box 3"/>
          <p:cNvSpPr txBox="1">
            <a:spLocks noChangeArrowheads="1"/>
          </p:cNvSpPr>
          <p:nvPr/>
        </p:nvSpPr>
        <p:spPr bwMode="auto">
          <a:xfrm>
            <a:off x="5486400" y="2209800"/>
            <a:ext cx="302895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r>
              <a:rPr lang="it-IT" sz="3600">
                <a:latin typeface="Times New Roman" charset="0"/>
              </a:rPr>
              <a:t>La perdita </a:t>
            </a:r>
          </a:p>
          <a:p>
            <a:pPr algn="l" eaLnBrk="1" hangingPunct="1"/>
            <a:endParaRPr lang="it-IT" sz="3600">
              <a:latin typeface="Times New Roman" charset="0"/>
            </a:endParaRPr>
          </a:p>
          <a:p>
            <a:pPr algn="l" eaLnBrk="1" hangingPunct="1"/>
            <a:endParaRPr lang="it-IT" sz="3600">
              <a:latin typeface="Times New Roman" charset="0"/>
            </a:endParaRPr>
          </a:p>
          <a:p>
            <a:pPr algn="l" eaLnBrk="1" hangingPunct="1"/>
            <a:r>
              <a:rPr lang="it-IT" sz="3600">
                <a:latin typeface="Times New Roman" charset="0"/>
              </a:rPr>
              <a:t>dell’ausiliarietà</a:t>
            </a:r>
          </a:p>
        </p:txBody>
      </p:sp>
    </p:spTree>
    <p:extLst>
      <p:ext uri="{BB962C8B-B14F-4D97-AF65-F5344CB8AC3E}">
        <p14:creationId xmlns:p14="http://schemas.microsoft.com/office/powerpoint/2010/main" val="820037636"/>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algn="ctr" eaLnBrk="1" hangingPunct="1"/>
            <a:r>
              <a:rPr lang="it-IT">
                <a:latin typeface="Arial" charset="0"/>
                <a:ea typeface="ＭＳ Ｐゴシック" charset="0"/>
                <a:cs typeface="ＭＳ Ｐゴシック" charset="0"/>
              </a:rPr>
              <a:t>Legge 42/1999 </a:t>
            </a:r>
            <a:r>
              <a:rPr lang="it-IT" sz="2800">
                <a:latin typeface="Arial" charset="0"/>
                <a:ea typeface="ＭＳ Ｐゴシック" charset="0"/>
                <a:cs typeface="ＭＳ Ｐゴシック" charset="0"/>
              </a:rPr>
              <a:t>art. 1 II comma</a:t>
            </a:r>
          </a:p>
        </p:txBody>
      </p:sp>
      <p:sp>
        <p:nvSpPr>
          <p:cNvPr id="58370" name="Rectangle 3"/>
          <p:cNvSpPr>
            <a:spLocks noGrp="1" noChangeArrowheads="1"/>
          </p:cNvSpPr>
          <p:nvPr>
            <p:ph type="body" idx="1"/>
          </p:nvPr>
        </p:nvSpPr>
        <p:spPr/>
        <p:txBody>
          <a:bodyPr/>
          <a:lstStyle/>
          <a:p>
            <a:pPr eaLnBrk="1" hangingPunct="1"/>
            <a:r>
              <a:rPr lang="it-IT">
                <a:latin typeface="Arial" charset="0"/>
                <a:ea typeface="ＭＳ Ｐゴシック" charset="0"/>
                <a:cs typeface="ＭＳ Ｐゴシック" charset="0"/>
              </a:rPr>
              <a:t>Il campo proprio di attività e responsabilità delle professioni sanitarie…….è determinato dai contenuti dei decreti ministeriali istitutivi dei relativi profili professionali e degli ordinamenti didattici dei rispettivi corsi di diploma universitario e di formazione post base nonché degli specifici codici deontologici……….</a:t>
            </a:r>
          </a:p>
        </p:txBody>
      </p:sp>
    </p:spTree>
    <p:extLst>
      <p:ext uri="{BB962C8B-B14F-4D97-AF65-F5344CB8AC3E}">
        <p14:creationId xmlns:p14="http://schemas.microsoft.com/office/powerpoint/2010/main" val="308816722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algn="ctr" eaLnBrk="1" hangingPunct="1"/>
            <a:r>
              <a:rPr lang="it-IT">
                <a:latin typeface="Arial" charset="0"/>
                <a:ea typeface="ＭＳ Ｐゴシック" charset="0"/>
                <a:cs typeface="ＭＳ Ｐゴシック" charset="0"/>
              </a:rPr>
              <a:t>Legge 42/1999 </a:t>
            </a:r>
            <a:r>
              <a:rPr lang="it-IT" sz="2800">
                <a:latin typeface="Arial" charset="0"/>
                <a:ea typeface="ＭＳ Ｐゴシック" charset="0"/>
                <a:cs typeface="ＭＳ Ｐゴシック" charset="0"/>
              </a:rPr>
              <a:t>art. 1 II comma</a:t>
            </a:r>
          </a:p>
        </p:txBody>
      </p:sp>
      <p:sp>
        <p:nvSpPr>
          <p:cNvPr id="59394" name="Rectangle 3"/>
          <p:cNvSpPr>
            <a:spLocks noGrp="1" noChangeArrowheads="1"/>
          </p:cNvSpPr>
          <p:nvPr>
            <p:ph type="body" idx="1"/>
          </p:nvPr>
        </p:nvSpPr>
        <p:spPr/>
        <p:txBody>
          <a:bodyPr/>
          <a:lstStyle/>
          <a:p>
            <a:pPr eaLnBrk="1" hangingPunct="1"/>
            <a:r>
              <a:rPr lang="it-IT" sz="3200" dirty="0">
                <a:latin typeface="Arial" charset="0"/>
                <a:ea typeface="ＭＳ Ｐゴシック" charset="0"/>
                <a:cs typeface="ＭＳ Ｐゴシック" charset="0"/>
              </a:rPr>
              <a:t>………fatte salve le </a:t>
            </a:r>
            <a:r>
              <a:rPr lang="it-IT" sz="3200" i="1" dirty="0">
                <a:latin typeface="Arial" charset="0"/>
                <a:ea typeface="ＭＳ Ｐゴシック" charset="0"/>
                <a:cs typeface="ＭＳ Ｐゴシック" charset="0"/>
              </a:rPr>
              <a:t>competenze</a:t>
            </a:r>
            <a:r>
              <a:rPr lang="it-IT" sz="3200" dirty="0">
                <a:latin typeface="Arial" charset="0"/>
                <a:ea typeface="ＭＳ Ｐゴシック" charset="0"/>
                <a:cs typeface="ＭＳ Ｐゴシック" charset="0"/>
              </a:rPr>
              <a:t> previste per le professioni mediche e per le altre professioni del ruolo sanitario per l’accesso alle quali è richiesto il possesso del diploma di laurea, nel rispetto reciproco delle specifiche </a:t>
            </a:r>
            <a:r>
              <a:rPr lang="it-IT" sz="3200" i="1" dirty="0">
                <a:latin typeface="Arial" charset="0"/>
                <a:ea typeface="ＭＳ Ｐゴシック" charset="0"/>
                <a:cs typeface="ＭＳ Ｐゴシック" charset="0"/>
              </a:rPr>
              <a:t>competenze</a:t>
            </a:r>
            <a:r>
              <a:rPr lang="it-IT" sz="3200" dirty="0">
                <a:latin typeface="Arial" charset="0"/>
                <a:ea typeface="ＭＳ Ｐゴシック" charset="0"/>
                <a:cs typeface="ＭＳ Ｐゴシック" charset="0"/>
              </a:rPr>
              <a:t> professionali.</a:t>
            </a:r>
          </a:p>
          <a:p>
            <a:pPr eaLnBrk="1" hangingPunct="1"/>
            <a:endParaRPr lang="it-IT" sz="32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327051227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charset="0"/>
                <a:ea typeface="ＭＳ Ｐゴシック" charset="0"/>
                <a:cs typeface="Arial" charset="0"/>
              </a:defRPr>
            </a:lvl1pPr>
            <a:lvl2pPr marL="37931725" indent="-37474525" eaLnBrk="0" hangingPunct="0">
              <a:defRPr sz="2400">
                <a:solidFill>
                  <a:schemeClr val="tx1"/>
                </a:solidFill>
                <a:latin typeface="Comic Sans MS" charset="0"/>
                <a:ea typeface="Arial" charset="0"/>
                <a:cs typeface="Arial" charset="0"/>
              </a:defRPr>
            </a:lvl2pPr>
            <a:lvl3pPr eaLnBrk="0" hangingPunct="0">
              <a:defRPr sz="2400">
                <a:solidFill>
                  <a:schemeClr val="tx1"/>
                </a:solidFill>
                <a:latin typeface="Comic Sans MS" charset="0"/>
                <a:ea typeface="Arial" charset="0"/>
                <a:cs typeface="Arial" charset="0"/>
              </a:defRPr>
            </a:lvl3pPr>
            <a:lvl4pPr eaLnBrk="0" hangingPunct="0">
              <a:defRPr sz="2400">
                <a:solidFill>
                  <a:schemeClr val="tx1"/>
                </a:solidFill>
                <a:latin typeface="Comic Sans MS" charset="0"/>
                <a:ea typeface="Arial" charset="0"/>
                <a:cs typeface="Arial" charset="0"/>
              </a:defRPr>
            </a:lvl4pPr>
            <a:lvl5pPr eaLnBrk="0" hangingPunct="0">
              <a:defRPr sz="2400">
                <a:solidFill>
                  <a:schemeClr val="tx1"/>
                </a:solidFill>
                <a:latin typeface="Comic Sans MS" charset="0"/>
                <a:ea typeface="Arial" charset="0"/>
                <a:cs typeface="Arial" charset="0"/>
              </a:defRPr>
            </a:lvl5pPr>
            <a:lvl6pPr marL="457200" eaLnBrk="0" fontAlgn="base" hangingPunct="0">
              <a:spcBef>
                <a:spcPct val="0"/>
              </a:spcBef>
              <a:spcAft>
                <a:spcPct val="0"/>
              </a:spcAft>
              <a:defRPr sz="2400">
                <a:solidFill>
                  <a:schemeClr val="tx1"/>
                </a:solidFill>
                <a:latin typeface="Comic Sans MS" charset="0"/>
                <a:ea typeface="Arial" charset="0"/>
                <a:cs typeface="Arial" charset="0"/>
              </a:defRPr>
            </a:lvl6pPr>
            <a:lvl7pPr marL="914400" eaLnBrk="0" fontAlgn="base" hangingPunct="0">
              <a:spcBef>
                <a:spcPct val="0"/>
              </a:spcBef>
              <a:spcAft>
                <a:spcPct val="0"/>
              </a:spcAft>
              <a:defRPr sz="2400">
                <a:solidFill>
                  <a:schemeClr val="tx1"/>
                </a:solidFill>
                <a:latin typeface="Comic Sans MS" charset="0"/>
                <a:ea typeface="Arial" charset="0"/>
                <a:cs typeface="Arial" charset="0"/>
              </a:defRPr>
            </a:lvl7pPr>
            <a:lvl8pPr marL="1371600" eaLnBrk="0" fontAlgn="base" hangingPunct="0">
              <a:spcBef>
                <a:spcPct val="0"/>
              </a:spcBef>
              <a:spcAft>
                <a:spcPct val="0"/>
              </a:spcAft>
              <a:defRPr sz="2400">
                <a:solidFill>
                  <a:schemeClr val="tx1"/>
                </a:solidFill>
                <a:latin typeface="Comic Sans MS" charset="0"/>
                <a:ea typeface="Arial" charset="0"/>
                <a:cs typeface="Arial" charset="0"/>
              </a:defRPr>
            </a:lvl8pPr>
            <a:lvl9pPr marL="1828800" eaLnBrk="0" fontAlgn="base" hangingPunct="0">
              <a:spcBef>
                <a:spcPct val="0"/>
              </a:spcBef>
              <a:spcAft>
                <a:spcPct val="0"/>
              </a:spcAft>
              <a:defRPr sz="2400">
                <a:solidFill>
                  <a:schemeClr val="tx1"/>
                </a:solidFill>
                <a:latin typeface="Comic Sans MS" charset="0"/>
                <a:ea typeface="Arial" charset="0"/>
                <a:cs typeface="Arial" charset="0"/>
              </a:defRPr>
            </a:lvl9pPr>
          </a:lstStyle>
          <a:p>
            <a:pPr eaLnBrk="1" hangingPunct="1"/>
            <a:endParaRPr lang="it-IT" sz="1400" dirty="0"/>
          </a:p>
        </p:txBody>
      </p:sp>
      <p:sp>
        <p:nvSpPr>
          <p:cNvPr id="2" name="Rectangle 2"/>
          <p:cNvSpPr>
            <a:spLocks noGrp="1" noChangeArrowheads="1"/>
          </p:cNvSpPr>
          <p:nvPr>
            <p:ph type="ctrTitle"/>
          </p:nvPr>
        </p:nvSpPr>
        <p:spPr>
          <a:xfrm>
            <a:off x="1371600" y="1676400"/>
            <a:ext cx="6400800" cy="3095625"/>
          </a:xfrm>
        </p:spPr>
        <p:txBody>
          <a:bodyPr>
            <a:normAutofit fontScale="90000"/>
          </a:bodyPr>
          <a:lstStyle/>
          <a:p>
            <a:pPr eaLnBrk="1" hangingPunct="1"/>
            <a:r>
              <a:rPr lang="it-IT" sz="2800" dirty="0">
                <a:latin typeface="Arial"/>
                <a:cs typeface="Arial"/>
              </a:rPr>
              <a:t>Disposizioni in materia di professioni sanitarie infermieristiche, ostetrica, riabilitative, tecnico-sanitarie e della prevenzione e delega al Governo per </a:t>
            </a:r>
            <a:r>
              <a:rPr lang="it-IT" sz="2800" dirty="0" smtClean="0">
                <a:latin typeface="Arial"/>
                <a:cs typeface="Arial"/>
              </a:rPr>
              <a:t>l’istituzione </a:t>
            </a:r>
            <a:r>
              <a:rPr lang="it-IT" sz="2800" dirty="0">
                <a:latin typeface="Arial"/>
                <a:cs typeface="Arial"/>
              </a:rPr>
              <a:t>dei relativi ordini professionali </a:t>
            </a:r>
            <a:r>
              <a:rPr lang="it-IT" dirty="0">
                <a:latin typeface="Comic Sans MS" charset="0"/>
                <a:cs typeface="Arial" charset="0"/>
              </a:rPr>
              <a:t/>
            </a:r>
            <a:br>
              <a:rPr lang="it-IT" dirty="0">
                <a:latin typeface="Comic Sans MS" charset="0"/>
                <a:cs typeface="Arial" charset="0"/>
              </a:rPr>
            </a:br>
            <a:endParaRPr lang="it-IT" dirty="0">
              <a:latin typeface="Comic Sans MS" charset="0"/>
              <a:cs typeface="Arial" charset="0"/>
            </a:endParaRPr>
          </a:p>
        </p:txBody>
      </p:sp>
      <p:sp>
        <p:nvSpPr>
          <p:cNvPr id="14339" name="Rectangle 3"/>
          <p:cNvSpPr>
            <a:spLocks noGrp="1" noChangeArrowheads="1"/>
          </p:cNvSpPr>
          <p:nvPr>
            <p:ph type="subTitle" idx="1"/>
          </p:nvPr>
        </p:nvSpPr>
        <p:spPr/>
        <p:txBody>
          <a:bodyPr/>
          <a:lstStyle/>
          <a:p>
            <a:pPr eaLnBrk="1" hangingPunct="1">
              <a:lnSpc>
                <a:spcPct val="90000"/>
              </a:lnSpc>
            </a:pPr>
            <a:endParaRPr lang="it-IT" sz="1800" dirty="0">
              <a:latin typeface="Arial"/>
              <a:cs typeface="Arial"/>
            </a:endParaRPr>
          </a:p>
          <a:p>
            <a:pPr eaLnBrk="1" hangingPunct="1">
              <a:lnSpc>
                <a:spcPct val="90000"/>
              </a:lnSpc>
            </a:pPr>
            <a:endParaRPr lang="it-IT" sz="1800" dirty="0">
              <a:latin typeface="Arial"/>
              <a:cs typeface="Arial"/>
            </a:endParaRPr>
          </a:p>
          <a:p>
            <a:pPr eaLnBrk="1" hangingPunct="1">
              <a:lnSpc>
                <a:spcPct val="90000"/>
              </a:lnSpc>
            </a:pPr>
            <a:r>
              <a:rPr lang="it-IT" sz="1800" dirty="0">
                <a:latin typeface="Arial"/>
                <a:cs typeface="Arial"/>
              </a:rPr>
              <a:t>Legge 1 febbraio 2006, n. 43</a:t>
            </a:r>
          </a:p>
        </p:txBody>
      </p:sp>
    </p:spTree>
    <p:extLst>
      <p:ext uri="{BB962C8B-B14F-4D97-AF65-F5344CB8AC3E}">
        <p14:creationId xmlns:p14="http://schemas.microsoft.com/office/powerpoint/2010/main" val="1023047489"/>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piè di pagina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charset="0"/>
                <a:ea typeface="ＭＳ Ｐゴシック" charset="0"/>
                <a:cs typeface="Arial" charset="0"/>
              </a:defRPr>
            </a:lvl1pPr>
            <a:lvl2pPr marL="37931725" indent="-37474525" eaLnBrk="0" hangingPunct="0">
              <a:defRPr sz="2400">
                <a:solidFill>
                  <a:schemeClr val="tx1"/>
                </a:solidFill>
                <a:latin typeface="Comic Sans MS" charset="0"/>
                <a:ea typeface="Arial" charset="0"/>
                <a:cs typeface="Arial" charset="0"/>
              </a:defRPr>
            </a:lvl2pPr>
            <a:lvl3pPr eaLnBrk="0" hangingPunct="0">
              <a:defRPr sz="2400">
                <a:solidFill>
                  <a:schemeClr val="tx1"/>
                </a:solidFill>
                <a:latin typeface="Comic Sans MS" charset="0"/>
                <a:ea typeface="Arial" charset="0"/>
                <a:cs typeface="Arial" charset="0"/>
              </a:defRPr>
            </a:lvl3pPr>
            <a:lvl4pPr eaLnBrk="0" hangingPunct="0">
              <a:defRPr sz="2400">
                <a:solidFill>
                  <a:schemeClr val="tx1"/>
                </a:solidFill>
                <a:latin typeface="Comic Sans MS" charset="0"/>
                <a:ea typeface="Arial" charset="0"/>
                <a:cs typeface="Arial" charset="0"/>
              </a:defRPr>
            </a:lvl4pPr>
            <a:lvl5pPr eaLnBrk="0" hangingPunct="0">
              <a:defRPr sz="2400">
                <a:solidFill>
                  <a:schemeClr val="tx1"/>
                </a:solidFill>
                <a:latin typeface="Comic Sans MS" charset="0"/>
                <a:ea typeface="Arial" charset="0"/>
                <a:cs typeface="Arial" charset="0"/>
              </a:defRPr>
            </a:lvl5pPr>
            <a:lvl6pPr marL="457200" eaLnBrk="0" fontAlgn="base" hangingPunct="0">
              <a:spcBef>
                <a:spcPct val="0"/>
              </a:spcBef>
              <a:spcAft>
                <a:spcPct val="0"/>
              </a:spcAft>
              <a:defRPr sz="2400">
                <a:solidFill>
                  <a:schemeClr val="tx1"/>
                </a:solidFill>
                <a:latin typeface="Comic Sans MS" charset="0"/>
                <a:ea typeface="Arial" charset="0"/>
                <a:cs typeface="Arial" charset="0"/>
              </a:defRPr>
            </a:lvl6pPr>
            <a:lvl7pPr marL="914400" eaLnBrk="0" fontAlgn="base" hangingPunct="0">
              <a:spcBef>
                <a:spcPct val="0"/>
              </a:spcBef>
              <a:spcAft>
                <a:spcPct val="0"/>
              </a:spcAft>
              <a:defRPr sz="2400">
                <a:solidFill>
                  <a:schemeClr val="tx1"/>
                </a:solidFill>
                <a:latin typeface="Comic Sans MS" charset="0"/>
                <a:ea typeface="Arial" charset="0"/>
                <a:cs typeface="Arial" charset="0"/>
              </a:defRPr>
            </a:lvl7pPr>
            <a:lvl8pPr marL="1371600" eaLnBrk="0" fontAlgn="base" hangingPunct="0">
              <a:spcBef>
                <a:spcPct val="0"/>
              </a:spcBef>
              <a:spcAft>
                <a:spcPct val="0"/>
              </a:spcAft>
              <a:defRPr sz="2400">
                <a:solidFill>
                  <a:schemeClr val="tx1"/>
                </a:solidFill>
                <a:latin typeface="Comic Sans MS" charset="0"/>
                <a:ea typeface="Arial" charset="0"/>
                <a:cs typeface="Arial" charset="0"/>
              </a:defRPr>
            </a:lvl8pPr>
            <a:lvl9pPr marL="1828800" eaLnBrk="0" fontAlgn="base" hangingPunct="0">
              <a:spcBef>
                <a:spcPct val="0"/>
              </a:spcBef>
              <a:spcAft>
                <a:spcPct val="0"/>
              </a:spcAft>
              <a:defRPr sz="2400">
                <a:solidFill>
                  <a:schemeClr val="tx1"/>
                </a:solidFill>
                <a:latin typeface="Comic Sans MS" charset="0"/>
                <a:ea typeface="Arial" charset="0"/>
                <a:cs typeface="Arial" charset="0"/>
              </a:defRPr>
            </a:lvl9pPr>
          </a:lstStyle>
          <a:p>
            <a:pPr eaLnBrk="1" hangingPunct="1"/>
            <a:r>
              <a:rPr lang="it-IT" sz="1400"/>
              <a:t>http://www.lucabenci.it</a:t>
            </a:r>
          </a:p>
        </p:txBody>
      </p:sp>
      <p:sp>
        <p:nvSpPr>
          <p:cNvPr id="31747" name="Rectangle 2"/>
          <p:cNvSpPr>
            <a:spLocks noGrp="1" noChangeArrowheads="1"/>
          </p:cNvSpPr>
          <p:nvPr>
            <p:ph type="title"/>
          </p:nvPr>
        </p:nvSpPr>
        <p:spPr/>
        <p:txBody>
          <a:bodyPr/>
          <a:lstStyle/>
          <a:p>
            <a:pPr eaLnBrk="1" hangingPunct="1"/>
            <a:r>
              <a:rPr lang="it-IT" dirty="0">
                <a:latin typeface="Arial"/>
                <a:cs typeface="Arial"/>
              </a:rPr>
              <a:t>La suddivisione del personale</a:t>
            </a:r>
          </a:p>
        </p:txBody>
      </p:sp>
      <p:sp>
        <p:nvSpPr>
          <p:cNvPr id="31748" name="Rectangle 3"/>
          <p:cNvSpPr>
            <a:spLocks noGrp="1" noChangeArrowheads="1"/>
          </p:cNvSpPr>
          <p:nvPr>
            <p:ph type="body" idx="1"/>
          </p:nvPr>
        </p:nvSpPr>
        <p:spPr/>
        <p:txBody>
          <a:bodyPr/>
          <a:lstStyle/>
          <a:p>
            <a:pPr eaLnBrk="1" hangingPunct="1">
              <a:lnSpc>
                <a:spcPct val="80000"/>
              </a:lnSpc>
              <a:buFontTx/>
              <a:buNone/>
            </a:pPr>
            <a:r>
              <a:rPr lang="it-IT" sz="2400" i="1" dirty="0">
                <a:latin typeface="Arial"/>
                <a:cs typeface="Arial"/>
              </a:rPr>
              <a:t>    Professionisti laureati</a:t>
            </a:r>
            <a:r>
              <a:rPr lang="it-IT" sz="2400" dirty="0">
                <a:latin typeface="Arial"/>
                <a:cs typeface="Arial"/>
              </a:rPr>
              <a:t> o con titolo equipollente</a:t>
            </a:r>
          </a:p>
          <a:p>
            <a:pPr eaLnBrk="1" hangingPunct="1">
              <a:lnSpc>
                <a:spcPct val="80000"/>
              </a:lnSpc>
              <a:buFontTx/>
              <a:buNone/>
            </a:pPr>
            <a:r>
              <a:rPr lang="it-IT" sz="2400" i="1" dirty="0">
                <a:latin typeface="Arial"/>
                <a:cs typeface="Arial"/>
              </a:rPr>
              <a:t>    Professionisti coordinatori</a:t>
            </a:r>
          </a:p>
          <a:p>
            <a:pPr eaLnBrk="1" hangingPunct="1">
              <a:lnSpc>
                <a:spcPct val="80000"/>
              </a:lnSpc>
              <a:buFontTx/>
              <a:buNone/>
            </a:pPr>
            <a:r>
              <a:rPr lang="it-IT" sz="2400" i="1" dirty="0">
                <a:latin typeface="Arial"/>
                <a:cs typeface="Arial"/>
              </a:rPr>
              <a:t>    </a:t>
            </a:r>
            <a:r>
              <a:rPr lang="it-IT" sz="2400" b="1" i="1" dirty="0">
                <a:latin typeface="Arial"/>
                <a:cs typeface="Arial"/>
              </a:rPr>
              <a:t>Professionisti specialisti</a:t>
            </a:r>
            <a:r>
              <a:rPr lang="it-IT" sz="2400" b="1" dirty="0">
                <a:latin typeface="Arial"/>
                <a:cs typeface="Arial"/>
              </a:rPr>
              <a:t> in possesso del </a:t>
            </a:r>
            <a:r>
              <a:rPr lang="it-IT" sz="2400" b="1" i="1" dirty="0">
                <a:latin typeface="Arial"/>
                <a:cs typeface="Arial"/>
              </a:rPr>
              <a:t>master</a:t>
            </a:r>
            <a:r>
              <a:rPr lang="it-IT" sz="2400" b="1" dirty="0">
                <a:latin typeface="Arial"/>
                <a:cs typeface="Arial"/>
              </a:rPr>
              <a:t> di primo livello per le funzioni specialistiche</a:t>
            </a:r>
          </a:p>
          <a:p>
            <a:pPr eaLnBrk="1" hangingPunct="1">
              <a:lnSpc>
                <a:spcPct val="80000"/>
              </a:lnSpc>
              <a:buFontTx/>
              <a:buNone/>
            </a:pPr>
            <a:r>
              <a:rPr lang="it-IT" sz="2400" i="1" dirty="0">
                <a:latin typeface="Arial"/>
                <a:cs typeface="Arial"/>
              </a:rPr>
              <a:t>    Professionisti dirigenti</a:t>
            </a:r>
            <a:r>
              <a:rPr lang="it-IT" sz="2400" dirty="0">
                <a:latin typeface="Arial"/>
                <a:cs typeface="Arial"/>
              </a:rPr>
              <a:t> in possesso di laurea specialistica (magistrale) che abbiano esercitato l</a:t>
            </a:r>
            <a:r>
              <a:rPr lang="ja-JP" altLang="it-IT" sz="2400" dirty="0">
                <a:latin typeface="Arial"/>
                <a:cs typeface="Arial"/>
              </a:rPr>
              <a:t>’</a:t>
            </a:r>
            <a:r>
              <a:rPr lang="it-IT" sz="2400" dirty="0">
                <a:latin typeface="Arial"/>
                <a:cs typeface="Arial"/>
              </a:rPr>
              <a:t>attività professionale con rapporto di lavoro dipendente per almeno cinque anni, oppure ai quali siano stati conferiti incarichi dirigenziali ai sensi </a:t>
            </a:r>
            <a:r>
              <a:rPr lang="it-IT" sz="2400" dirty="0" err="1">
                <a:latin typeface="Arial"/>
                <a:cs typeface="Arial"/>
              </a:rPr>
              <a:t>dell</a:t>
            </a:r>
            <a:r>
              <a:rPr lang="ja-JP" altLang="it-IT" sz="2400" dirty="0">
                <a:latin typeface="Arial"/>
                <a:cs typeface="Arial"/>
              </a:rPr>
              <a:t>’</a:t>
            </a:r>
            <a:r>
              <a:rPr lang="it-IT" sz="2400" dirty="0">
                <a:latin typeface="Arial"/>
                <a:cs typeface="Arial"/>
              </a:rPr>
              <a:t>articolo 7 della legge 10 agosto 2000, n.  251, e successive modificazioni.</a:t>
            </a:r>
            <a:br>
              <a:rPr lang="it-IT" sz="2400" dirty="0">
                <a:latin typeface="Arial"/>
                <a:cs typeface="Arial"/>
              </a:rPr>
            </a:br>
            <a:r>
              <a:rPr lang="it-IT" sz="2400" dirty="0">
                <a:latin typeface="Comic Sans MS" charset="0"/>
                <a:cs typeface="Arial" charset="0"/>
              </a:rPr>
              <a:t/>
            </a:r>
            <a:br>
              <a:rPr lang="it-IT" sz="2400" dirty="0">
                <a:latin typeface="Comic Sans MS" charset="0"/>
                <a:cs typeface="Arial" charset="0"/>
              </a:rPr>
            </a:br>
            <a:r>
              <a:rPr lang="it-IT" sz="1000" dirty="0">
                <a:latin typeface="Comic Sans MS" charset="0"/>
                <a:cs typeface="Arial" charset="0"/>
              </a:rPr>
              <a:t> </a:t>
            </a:r>
          </a:p>
        </p:txBody>
      </p:sp>
    </p:spTree>
    <p:extLst>
      <p:ext uri="{BB962C8B-B14F-4D97-AF65-F5344CB8AC3E}">
        <p14:creationId xmlns:p14="http://schemas.microsoft.com/office/powerpoint/2010/main" val="275376077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competenze specialistiche nei profili</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a:t>La formazione infermieristica </a:t>
            </a:r>
            <a:r>
              <a:rPr lang="it-IT" b="1" dirty="0"/>
              <a:t>post-base </a:t>
            </a:r>
            <a:r>
              <a:rPr lang="it-IT" dirty="0"/>
              <a:t>per la </a:t>
            </a:r>
            <a:r>
              <a:rPr lang="it-IT" b="1" dirty="0"/>
              <a:t>pratica specialistica </a:t>
            </a:r>
            <a:r>
              <a:rPr lang="it-IT" dirty="0"/>
              <a:t>è intesa a fornire agli infermieri di assistenza generale delle c</a:t>
            </a:r>
            <a:r>
              <a:rPr lang="it-IT" b="1" dirty="0"/>
              <a:t>onoscenze cliniche avanzate e delle capacità </a:t>
            </a:r>
            <a:r>
              <a:rPr lang="it-IT" dirty="0"/>
              <a:t>che permettano loro di fornire specifiche prestazioni infermieristiche nelle seguenti aree:</a:t>
            </a:r>
          </a:p>
          <a:p>
            <a:pPr marL="0" indent="0">
              <a:buNone/>
            </a:pPr>
            <a:r>
              <a:rPr lang="it-IT" dirty="0"/>
              <a:t>a) sanità pubblica: infermiere di sanità pubblica;</a:t>
            </a:r>
          </a:p>
          <a:p>
            <a:pPr marL="0" indent="0">
              <a:buNone/>
            </a:pPr>
            <a:r>
              <a:rPr lang="it-IT" dirty="0"/>
              <a:t>b) pediatria: infermiere pediatrico;</a:t>
            </a:r>
          </a:p>
          <a:p>
            <a:pPr marL="0" indent="0">
              <a:buNone/>
            </a:pPr>
            <a:r>
              <a:rPr lang="it-IT" dirty="0"/>
              <a:t>c) salute mentale-psichiatria: infermiere psichiatrico;</a:t>
            </a:r>
          </a:p>
          <a:p>
            <a:pPr marL="0" indent="0">
              <a:buNone/>
            </a:pPr>
            <a:r>
              <a:rPr lang="it-IT" dirty="0"/>
              <a:t>d) geriatria: infermiere geriatrico;</a:t>
            </a:r>
          </a:p>
          <a:p>
            <a:pPr marL="0" indent="0">
              <a:buNone/>
            </a:pPr>
            <a:r>
              <a:rPr lang="it-IT" dirty="0"/>
              <a:t>e) area critica: infermiere di area critica</a:t>
            </a:r>
          </a:p>
          <a:p>
            <a:endParaRPr lang="it-IT" dirty="0"/>
          </a:p>
        </p:txBody>
      </p:sp>
    </p:spTree>
    <p:extLst>
      <p:ext uri="{BB962C8B-B14F-4D97-AF65-F5344CB8AC3E}">
        <p14:creationId xmlns:p14="http://schemas.microsoft.com/office/powerpoint/2010/main" val="18816153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competenze specialistiche nei profili</a:t>
            </a:r>
          </a:p>
        </p:txBody>
      </p:sp>
      <p:sp>
        <p:nvSpPr>
          <p:cNvPr id="3" name="Segnaposto contenuto 2"/>
          <p:cNvSpPr>
            <a:spLocks noGrp="1"/>
          </p:cNvSpPr>
          <p:nvPr>
            <p:ph idx="1"/>
          </p:nvPr>
        </p:nvSpPr>
        <p:spPr/>
        <p:txBody>
          <a:bodyPr/>
          <a:lstStyle/>
          <a:p>
            <a:r>
              <a:rPr lang="it-IT" dirty="0" smtClean="0"/>
              <a:t>Il </a:t>
            </a:r>
            <a:r>
              <a:rPr lang="it-IT" dirty="0"/>
              <a:t>percorso formativo viene definito con decreto del Ministero della sanità e si conclude con il rilascio di </a:t>
            </a:r>
            <a:r>
              <a:rPr lang="it-IT" b="1" dirty="0"/>
              <a:t>un attestato di formazione specialistica </a:t>
            </a:r>
            <a:r>
              <a:rPr lang="it-IT" dirty="0"/>
              <a:t>che costituisce titolo preferenziale per l'esercizio delle funzioni specifiche nelle diverse aree, dopo il superamento di apposite prove valutative.</a:t>
            </a:r>
          </a:p>
          <a:p>
            <a:endParaRPr lang="it-IT" dirty="0"/>
          </a:p>
        </p:txBody>
      </p:sp>
    </p:spTree>
    <p:extLst>
      <p:ext uri="{BB962C8B-B14F-4D97-AF65-F5344CB8AC3E}">
        <p14:creationId xmlns:p14="http://schemas.microsoft.com/office/powerpoint/2010/main" val="30895179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competenze specialistiche nei profili</a:t>
            </a:r>
          </a:p>
        </p:txBody>
      </p:sp>
      <p:sp>
        <p:nvSpPr>
          <p:cNvPr id="3" name="Segnaposto contenuto 2"/>
          <p:cNvSpPr>
            <a:spLocks noGrp="1"/>
          </p:cNvSpPr>
          <p:nvPr>
            <p:ph idx="1"/>
          </p:nvPr>
        </p:nvSpPr>
        <p:spPr/>
        <p:txBody>
          <a:bodyPr/>
          <a:lstStyle/>
          <a:p>
            <a:r>
              <a:rPr lang="it-IT" dirty="0"/>
              <a:t>Il fisioterapista, attraverso la </a:t>
            </a:r>
            <a:r>
              <a:rPr lang="it-IT" b="1" dirty="0"/>
              <a:t>formazione complementare,</a:t>
            </a:r>
            <a:r>
              <a:rPr lang="it-IT" dirty="0"/>
              <a:t> integra la formazione di base con </a:t>
            </a:r>
            <a:r>
              <a:rPr lang="it-IT" b="1" dirty="0"/>
              <a:t>indirizzi di specializzazione nel settore della psicomotricità e della terapia occupazionale</a:t>
            </a:r>
            <a:endParaRPr lang="it-IT" dirty="0"/>
          </a:p>
          <a:p>
            <a:endParaRPr lang="it-IT" dirty="0"/>
          </a:p>
        </p:txBody>
      </p:sp>
    </p:spTree>
    <p:extLst>
      <p:ext uri="{BB962C8B-B14F-4D97-AF65-F5344CB8AC3E}">
        <p14:creationId xmlns:p14="http://schemas.microsoft.com/office/powerpoint/2010/main" val="27149187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competenze specialistiche nei profili</a:t>
            </a:r>
          </a:p>
        </p:txBody>
      </p:sp>
      <p:sp>
        <p:nvSpPr>
          <p:cNvPr id="3" name="Segnaposto contenuto 2"/>
          <p:cNvSpPr>
            <a:spLocks noGrp="1"/>
          </p:cNvSpPr>
          <p:nvPr>
            <p:ph idx="1"/>
          </p:nvPr>
        </p:nvSpPr>
        <p:spPr/>
        <p:txBody>
          <a:bodyPr/>
          <a:lstStyle/>
          <a:p>
            <a:r>
              <a:rPr lang="it-IT" dirty="0"/>
              <a:t>la </a:t>
            </a:r>
            <a:r>
              <a:rPr lang="it-IT" b="1" dirty="0"/>
              <a:t>specializzazione in psicomotricità </a:t>
            </a:r>
            <a:r>
              <a:rPr lang="it-IT" dirty="0"/>
              <a:t>consente al fisioterapista di svolgere anche l'assistenza riabilitativa sia psichica che fisica di soggetti in età evolutiva con deficit neurosensoriale o psichico; </a:t>
            </a:r>
          </a:p>
        </p:txBody>
      </p:sp>
    </p:spTree>
    <p:extLst>
      <p:ext uri="{BB962C8B-B14F-4D97-AF65-F5344CB8AC3E}">
        <p14:creationId xmlns:p14="http://schemas.microsoft.com/office/powerpoint/2010/main" val="34496977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competenze specialistiche nei profili</a:t>
            </a:r>
          </a:p>
        </p:txBody>
      </p:sp>
      <p:sp>
        <p:nvSpPr>
          <p:cNvPr id="3" name="Segnaposto contenuto 2"/>
          <p:cNvSpPr>
            <a:spLocks noGrp="1"/>
          </p:cNvSpPr>
          <p:nvPr>
            <p:ph idx="1"/>
          </p:nvPr>
        </p:nvSpPr>
        <p:spPr/>
        <p:txBody>
          <a:bodyPr/>
          <a:lstStyle/>
          <a:p>
            <a:r>
              <a:rPr lang="it-IT" b="1" dirty="0"/>
              <a:t>la specializzazione in terapia occupazionale </a:t>
            </a:r>
            <a:r>
              <a:rPr lang="it-IT" dirty="0"/>
              <a:t>consente al fisioterapista di operare anche nella traduzione funzionale della motricità </a:t>
            </a:r>
            <a:r>
              <a:rPr lang="it-IT" dirty="0" smtClean="0"/>
              <a:t>residua…</a:t>
            </a:r>
          </a:p>
          <a:p>
            <a:pPr marL="0" indent="0">
              <a:buNone/>
            </a:pPr>
            <a:endParaRPr lang="it-IT" dirty="0"/>
          </a:p>
        </p:txBody>
      </p:sp>
    </p:spTree>
    <p:extLst>
      <p:ext uri="{BB962C8B-B14F-4D97-AF65-F5344CB8AC3E}">
        <p14:creationId xmlns:p14="http://schemas.microsoft.com/office/powerpoint/2010/main" val="3724760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Mansioni del lavoratore </a:t>
            </a:r>
            <a:br>
              <a:rPr lang="it-IT" dirty="0"/>
            </a:br>
            <a:r>
              <a:rPr lang="it-IT" sz="3600" dirty="0"/>
              <a:t>La normativa dei dipendenti “USL”</a:t>
            </a:r>
          </a:p>
        </p:txBody>
      </p:sp>
      <p:sp>
        <p:nvSpPr>
          <p:cNvPr id="3" name="Segnaposto contenuto 2"/>
          <p:cNvSpPr>
            <a:spLocks noGrp="1"/>
          </p:cNvSpPr>
          <p:nvPr>
            <p:ph idx="1"/>
          </p:nvPr>
        </p:nvSpPr>
        <p:spPr/>
        <p:txBody>
          <a:bodyPr>
            <a:normAutofit fontScale="92500" lnSpcReduction="20000"/>
          </a:bodyPr>
          <a:lstStyle/>
          <a:p>
            <a:r>
              <a:rPr lang="it-IT" dirty="0"/>
              <a:t>In caso di esigenze di servizio il dipendente </a:t>
            </a:r>
            <a:r>
              <a:rPr lang="it-IT" b="1" dirty="0"/>
              <a:t>può eccezionalmente essere adibito a mansioni superiori</a:t>
            </a:r>
            <a:r>
              <a:rPr lang="it-IT" dirty="0"/>
              <a:t>. L'assegnazione temporanea, che non può comunque eccedere i sessanta giorni nell'anno solare, non dà diritto a variazioni del trattamento economico.</a:t>
            </a:r>
          </a:p>
          <a:p>
            <a:r>
              <a:rPr lang="it-IT" dirty="0"/>
              <a:t>Non costituisce esercizio di mansioni superiori la sostituzione di personale di posizione funzionale più elevata, qualora la sostituzione rientri tra gli ordinari compiti della propria posizione funzionale.</a:t>
            </a:r>
          </a:p>
          <a:p>
            <a:endParaRPr lang="it-IT" dirty="0"/>
          </a:p>
        </p:txBody>
      </p:sp>
    </p:spTree>
    <p:extLst>
      <p:ext uri="{BB962C8B-B14F-4D97-AF65-F5344CB8AC3E}">
        <p14:creationId xmlns:p14="http://schemas.microsoft.com/office/powerpoint/2010/main" val="1065420104"/>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a:t>
            </a:r>
            <a:br>
              <a:rPr lang="it-IT" dirty="0" smtClean="0"/>
            </a:br>
            <a:r>
              <a:rPr lang="it-IT" dirty="0" smtClean="0"/>
              <a:t>2015</a:t>
            </a:r>
            <a:endParaRPr lang="it-IT" dirty="0"/>
          </a:p>
        </p:txBody>
      </p:sp>
      <p:sp>
        <p:nvSpPr>
          <p:cNvPr id="3" name="Segnaposto contenuto 2"/>
          <p:cNvSpPr>
            <a:spLocks noGrp="1"/>
          </p:cNvSpPr>
          <p:nvPr>
            <p:ph idx="1"/>
          </p:nvPr>
        </p:nvSpPr>
        <p:spPr/>
        <p:txBody>
          <a:bodyPr/>
          <a:lstStyle/>
          <a:p>
            <a:pPr algn="ctr"/>
            <a:endParaRPr lang="it-IT" dirty="0" smtClean="0"/>
          </a:p>
          <a:p>
            <a:pPr algn="ctr"/>
            <a:endParaRPr lang="it-IT" dirty="0"/>
          </a:p>
          <a:p>
            <a:pPr marL="0" indent="0" algn="ctr">
              <a:buNone/>
            </a:pPr>
            <a:r>
              <a:rPr lang="it-IT" sz="4400" dirty="0" smtClean="0"/>
              <a:t>Legge 23 dicembre 2014, n. 190</a:t>
            </a:r>
          </a:p>
          <a:p>
            <a:pPr marL="0" indent="0" algn="ctr">
              <a:buNone/>
            </a:pPr>
            <a:r>
              <a:rPr lang="it-IT" dirty="0" smtClean="0"/>
              <a:t>Disposizioni per la formazione del bilancio annuale e pluriennale dello stato</a:t>
            </a:r>
            <a:endParaRPr lang="it-IT" dirty="0"/>
          </a:p>
        </p:txBody>
      </p:sp>
    </p:spTree>
    <p:extLst>
      <p:ext uri="{BB962C8B-B14F-4D97-AF65-F5344CB8AC3E}">
        <p14:creationId xmlns:p14="http://schemas.microsoft.com/office/powerpoint/2010/main" val="1248899693"/>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normAutofit/>
          </a:bodyPr>
          <a:lstStyle/>
          <a:p>
            <a:r>
              <a:rPr lang="it-IT" dirty="0"/>
              <a:t> Ferme restando le competenze dei laureati in medicina e chirurgia in materia di </a:t>
            </a:r>
            <a:r>
              <a:rPr lang="it-IT" b="1" dirty="0"/>
              <a:t>atti complessi e specialistici di prevenzione, diagnosi, cura e terapia</a:t>
            </a:r>
            <a:r>
              <a:rPr lang="it-IT" dirty="0"/>
              <a:t>, con accordo tra Governo e regioni, previa concertazione con le rappresentanze scientifiche, professionali e sindacali dei profili sanitari </a:t>
            </a:r>
            <a:r>
              <a:rPr lang="it-IT" dirty="0" smtClean="0"/>
              <a:t>interessati…, </a:t>
            </a:r>
            <a:endParaRPr lang="it-IT" dirty="0"/>
          </a:p>
        </p:txBody>
      </p:sp>
    </p:spTree>
    <p:extLst>
      <p:ext uri="{BB962C8B-B14F-4D97-AF65-F5344CB8AC3E}">
        <p14:creationId xmlns:p14="http://schemas.microsoft.com/office/powerpoint/2010/main" val="4099183415"/>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lstStyle/>
          <a:p>
            <a:r>
              <a:rPr lang="it-IT" dirty="0" smtClean="0"/>
              <a:t>…sono definiti </a:t>
            </a:r>
            <a:r>
              <a:rPr lang="it-IT" b="1" dirty="0" smtClean="0"/>
              <a:t>i ruoli, le competenze, le relazioni professionali e le responsabilità individuali e di equipe su compiti, funzioni </a:t>
            </a:r>
            <a:r>
              <a:rPr lang="it-IT" dirty="0" smtClean="0"/>
              <a:t>e </a:t>
            </a:r>
            <a:r>
              <a:rPr lang="it-IT" b="1" dirty="0" smtClean="0"/>
              <a:t>obiettivi</a:t>
            </a:r>
            <a:r>
              <a:rPr lang="it-IT" dirty="0" smtClean="0"/>
              <a:t> delle professioni sanitarie infermieristiche, ostetrica, tecniche della riabilitazione e della prevenzione, </a:t>
            </a:r>
            <a:r>
              <a:rPr lang="it-IT" b="1" dirty="0" smtClean="0"/>
              <a:t>anche attraverso</a:t>
            </a:r>
            <a:r>
              <a:rPr lang="it-IT" dirty="0" smtClean="0"/>
              <a:t> percorsi formativi complementari. </a:t>
            </a:r>
          </a:p>
          <a:p>
            <a:endParaRPr lang="it-IT" dirty="0"/>
          </a:p>
        </p:txBody>
      </p:sp>
    </p:spTree>
    <p:extLst>
      <p:ext uri="{BB962C8B-B14F-4D97-AF65-F5344CB8AC3E}">
        <p14:creationId xmlns:p14="http://schemas.microsoft.com/office/powerpoint/2010/main" val="700053553"/>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Legge di stabilità 2015</a:t>
            </a:r>
            <a:br>
              <a:rPr lang="it-IT" dirty="0" smtClean="0"/>
            </a:br>
            <a:r>
              <a:rPr lang="it-IT" sz="3600" dirty="0" smtClean="0"/>
              <a:t>art. 1 comma 566</a:t>
            </a:r>
            <a:endParaRPr lang="it-IT" sz="3600" dirty="0"/>
          </a:p>
        </p:txBody>
      </p:sp>
      <p:sp>
        <p:nvSpPr>
          <p:cNvPr id="3" name="Segnaposto contenuto 2"/>
          <p:cNvSpPr>
            <a:spLocks noGrp="1"/>
          </p:cNvSpPr>
          <p:nvPr>
            <p:ph idx="1"/>
          </p:nvPr>
        </p:nvSpPr>
        <p:spPr/>
        <p:txBody>
          <a:bodyPr/>
          <a:lstStyle/>
          <a:p>
            <a:r>
              <a:rPr lang="it-IT" dirty="0" smtClean="0"/>
              <a:t>Dall'attuazione del presente comma non devono derivare nuovi o maggiori oneri a carico della finanza pubblica.</a:t>
            </a:r>
            <a:r>
              <a:rPr lang="it-IT" dirty="0" smtClean="0">
                <a:effectLst/>
              </a:rPr>
              <a:t> </a:t>
            </a:r>
            <a:endParaRPr lang="it-IT" dirty="0" smtClean="0"/>
          </a:p>
          <a:p>
            <a:endParaRPr lang="it-IT" dirty="0"/>
          </a:p>
        </p:txBody>
      </p:sp>
    </p:spTree>
    <p:extLst>
      <p:ext uri="{BB962C8B-B14F-4D97-AF65-F5344CB8AC3E}">
        <p14:creationId xmlns:p14="http://schemas.microsoft.com/office/powerpoint/2010/main" val="3298401284"/>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funzioni e le competenze nella normativa dei “profili”</a:t>
            </a:r>
            <a:endParaRPr lang="it-IT" dirty="0"/>
          </a:p>
        </p:txBody>
      </p:sp>
      <p:sp>
        <p:nvSpPr>
          <p:cNvPr id="3" name="Segnaposto contenuto 2"/>
          <p:cNvSpPr>
            <a:spLocks noGrp="1"/>
          </p:cNvSpPr>
          <p:nvPr>
            <p:ph idx="1"/>
          </p:nvPr>
        </p:nvSpPr>
        <p:spPr/>
        <p:txBody>
          <a:bodyPr/>
          <a:lstStyle/>
          <a:p>
            <a:endParaRPr lang="it-IT" dirty="0" smtClean="0"/>
          </a:p>
          <a:p>
            <a:pPr marL="0" indent="0" algn="ctr">
              <a:buNone/>
            </a:pPr>
            <a:r>
              <a:rPr lang="it-IT" dirty="0" smtClean="0"/>
              <a:t>Infermiere</a:t>
            </a:r>
          </a:p>
          <a:p>
            <a:endParaRPr lang="it-IT" dirty="0"/>
          </a:p>
          <a:p>
            <a:pPr marL="0" indent="0">
              <a:buNone/>
            </a:pPr>
            <a:r>
              <a:rPr lang="it-IT" dirty="0" smtClean="0"/>
              <a:t>“Le </a:t>
            </a:r>
            <a:r>
              <a:rPr lang="it-IT" b="1" dirty="0"/>
              <a:t>principali funzioni </a:t>
            </a:r>
            <a:r>
              <a:rPr lang="it-IT" dirty="0"/>
              <a:t>sono la prevenzione delle malattie, l'assistenza dei malati e dei disabili di tutte le età e l'educazione </a:t>
            </a:r>
            <a:r>
              <a:rPr lang="it-IT" dirty="0" smtClean="0"/>
              <a:t>sanitaria”.</a:t>
            </a:r>
          </a:p>
          <a:p>
            <a:pPr marL="0" indent="0">
              <a:buNone/>
            </a:pPr>
            <a:endParaRPr lang="it-IT" dirty="0"/>
          </a:p>
          <a:p>
            <a:pPr marL="0" indent="0">
              <a:buNone/>
            </a:pPr>
            <a:r>
              <a:rPr lang="it-IT" sz="2400" dirty="0" smtClean="0"/>
              <a:t>Dm 739/94</a:t>
            </a:r>
            <a:endParaRPr lang="it-IT" sz="2400" dirty="0"/>
          </a:p>
          <a:p>
            <a:endParaRPr lang="it-IT" dirty="0"/>
          </a:p>
        </p:txBody>
      </p:sp>
    </p:spTree>
    <p:extLst>
      <p:ext uri="{BB962C8B-B14F-4D97-AF65-F5344CB8AC3E}">
        <p14:creationId xmlns:p14="http://schemas.microsoft.com/office/powerpoint/2010/main" val="38892574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nella normativa dei “profili”</a:t>
            </a:r>
          </a:p>
        </p:txBody>
      </p:sp>
      <p:sp>
        <p:nvSpPr>
          <p:cNvPr id="3" name="Segnaposto contenuto 2"/>
          <p:cNvSpPr>
            <a:spLocks noGrp="1"/>
          </p:cNvSpPr>
          <p:nvPr>
            <p:ph idx="1"/>
          </p:nvPr>
        </p:nvSpPr>
        <p:spPr/>
        <p:txBody>
          <a:bodyPr>
            <a:normAutofit fontScale="85000" lnSpcReduction="20000"/>
          </a:bodyPr>
          <a:lstStyle/>
          <a:p>
            <a:pPr algn="ctr"/>
            <a:r>
              <a:rPr lang="it-IT" dirty="0" smtClean="0"/>
              <a:t>Ostetrica</a:t>
            </a:r>
          </a:p>
          <a:p>
            <a:pPr algn="ctr"/>
            <a:endParaRPr lang="it-IT" dirty="0"/>
          </a:p>
          <a:p>
            <a:pPr marL="0" indent="0" algn="ctr">
              <a:buNone/>
            </a:pPr>
            <a:r>
              <a:rPr lang="it-IT" dirty="0" smtClean="0"/>
              <a:t>“L’ostetrica, per quanto di sua </a:t>
            </a:r>
            <a:r>
              <a:rPr lang="it-IT" b="1" dirty="0" smtClean="0"/>
              <a:t>competenza</a:t>
            </a:r>
            <a:r>
              <a:rPr lang="it-IT" dirty="0" smtClean="0"/>
              <a:t>, partecipa: …”</a:t>
            </a:r>
          </a:p>
          <a:p>
            <a:pPr marL="0" indent="0" algn="ctr">
              <a:buNone/>
            </a:pPr>
            <a:endParaRPr lang="it-IT" dirty="0" smtClean="0"/>
          </a:p>
          <a:p>
            <a:pPr marL="0" indent="0" algn="ctr">
              <a:buNone/>
            </a:pPr>
            <a:r>
              <a:rPr lang="it-IT" dirty="0" smtClean="0"/>
              <a:t>“L'ostetrica</a:t>
            </a:r>
            <a:r>
              <a:rPr lang="it-IT" dirty="0"/>
              <a:t>/</a:t>
            </a:r>
            <a:r>
              <a:rPr lang="it-IT" b="1" dirty="0"/>
              <a:t>o è in grado di individuare situazioni potenzialmente patologiche che richiedono intervento medico </a:t>
            </a:r>
            <a:r>
              <a:rPr lang="it-IT" dirty="0"/>
              <a:t>e di praticare, ove occorra, le relative misure di particolare </a:t>
            </a:r>
            <a:r>
              <a:rPr lang="it-IT" dirty="0" smtClean="0"/>
              <a:t>emergenza”.</a:t>
            </a:r>
          </a:p>
          <a:p>
            <a:pPr marL="0" indent="0" algn="ctr">
              <a:buNone/>
            </a:pPr>
            <a:endParaRPr lang="it-IT" dirty="0"/>
          </a:p>
          <a:p>
            <a:pPr marL="0" indent="0" algn="ctr">
              <a:buNone/>
            </a:pPr>
            <a:endParaRPr lang="it-IT" dirty="0"/>
          </a:p>
          <a:p>
            <a:pPr marL="0" indent="0">
              <a:buNone/>
            </a:pPr>
            <a:r>
              <a:rPr lang="it-IT" sz="2400" dirty="0" smtClean="0"/>
              <a:t>Dm 740/1994</a:t>
            </a:r>
          </a:p>
          <a:p>
            <a:pPr algn="ctr"/>
            <a:endParaRPr lang="it-IT" dirty="0"/>
          </a:p>
          <a:p>
            <a:pPr algn="ctr"/>
            <a:endParaRPr lang="it-IT" dirty="0"/>
          </a:p>
        </p:txBody>
      </p:sp>
    </p:spTree>
    <p:extLst>
      <p:ext uri="{BB962C8B-B14F-4D97-AF65-F5344CB8AC3E}">
        <p14:creationId xmlns:p14="http://schemas.microsoft.com/office/powerpoint/2010/main" val="6673675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nella normativa dei “profili”</a:t>
            </a:r>
          </a:p>
        </p:txBody>
      </p:sp>
      <p:sp>
        <p:nvSpPr>
          <p:cNvPr id="3" name="Segnaposto contenuto 2"/>
          <p:cNvSpPr>
            <a:spLocks noGrp="1"/>
          </p:cNvSpPr>
          <p:nvPr>
            <p:ph idx="1"/>
          </p:nvPr>
        </p:nvSpPr>
        <p:spPr/>
        <p:txBody>
          <a:bodyPr>
            <a:normAutofit lnSpcReduction="10000"/>
          </a:bodyPr>
          <a:lstStyle/>
          <a:p>
            <a:pPr marL="0" indent="0" algn="ctr">
              <a:buNone/>
            </a:pPr>
            <a:r>
              <a:rPr lang="it-IT" dirty="0" smtClean="0"/>
              <a:t>Il fisioterapista</a:t>
            </a:r>
          </a:p>
          <a:p>
            <a:pPr marL="0" indent="0" algn="ctr">
              <a:buNone/>
            </a:pPr>
            <a:r>
              <a:rPr lang="it-IT" dirty="0" smtClean="0"/>
              <a:t>“</a:t>
            </a:r>
            <a:r>
              <a:rPr lang="it-IT" dirty="0"/>
              <a:t>svolge in </a:t>
            </a:r>
            <a:r>
              <a:rPr lang="it-IT" b="1" dirty="0"/>
              <a:t>via autonoma</a:t>
            </a:r>
            <a:r>
              <a:rPr lang="it-IT" dirty="0"/>
              <a:t>, o </a:t>
            </a:r>
            <a:r>
              <a:rPr lang="it-IT" b="1" dirty="0"/>
              <a:t>in collaborazione </a:t>
            </a:r>
            <a:r>
              <a:rPr lang="it-IT" dirty="0"/>
              <a:t>con altre figure sanitarie, gli interventi di prevenzione, cura e riabilitazione nelle aree della motricità, delle funzioni corticali superiori, e di quelle viscerali conseguenti a eventi patologici, a varia eziologia, congenita od acquisita”</a:t>
            </a:r>
            <a:r>
              <a:rPr lang="it-IT" dirty="0" smtClean="0"/>
              <a:t>.</a:t>
            </a:r>
          </a:p>
          <a:p>
            <a:pPr marL="0" indent="0">
              <a:buNone/>
            </a:pPr>
            <a:r>
              <a:rPr lang="it-IT" sz="2400" dirty="0" smtClean="0"/>
              <a:t>Dm 741/94</a:t>
            </a:r>
            <a:endParaRPr lang="it-IT" sz="2400" dirty="0"/>
          </a:p>
          <a:p>
            <a:pPr marL="0" indent="0" algn="ctr">
              <a:buNone/>
            </a:pPr>
            <a:endParaRPr lang="it-IT" dirty="0"/>
          </a:p>
        </p:txBody>
      </p:sp>
    </p:spTree>
    <p:extLst>
      <p:ext uri="{BB962C8B-B14F-4D97-AF65-F5344CB8AC3E}">
        <p14:creationId xmlns:p14="http://schemas.microsoft.com/office/powerpoint/2010/main" val="26842462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nella normativa dei “profili”</a:t>
            </a:r>
          </a:p>
        </p:txBody>
      </p:sp>
      <p:sp>
        <p:nvSpPr>
          <p:cNvPr id="3" name="Segnaposto contenuto 2"/>
          <p:cNvSpPr>
            <a:spLocks noGrp="1"/>
          </p:cNvSpPr>
          <p:nvPr>
            <p:ph idx="1"/>
          </p:nvPr>
        </p:nvSpPr>
        <p:spPr/>
        <p:txBody>
          <a:bodyPr>
            <a:normAutofit fontScale="85000" lnSpcReduction="10000"/>
          </a:bodyPr>
          <a:lstStyle/>
          <a:p>
            <a:pPr marL="0" indent="0" algn="ctr">
              <a:buNone/>
            </a:pPr>
            <a:r>
              <a:rPr lang="it-IT" dirty="0" smtClean="0"/>
              <a:t>Tecnico sanitario di radiologia medica</a:t>
            </a:r>
          </a:p>
          <a:p>
            <a:pPr marL="0" indent="0" algn="ctr">
              <a:buNone/>
            </a:pPr>
            <a:endParaRPr lang="it-IT" dirty="0" smtClean="0"/>
          </a:p>
          <a:p>
            <a:pPr marL="0" indent="0" algn="ctr">
              <a:buNone/>
            </a:pPr>
            <a:r>
              <a:rPr lang="it-IT" dirty="0" smtClean="0"/>
              <a:t>“Il </a:t>
            </a:r>
            <a:r>
              <a:rPr lang="it-IT" dirty="0"/>
              <a:t>tecnico sanitario di radiologia medica è ….abilitato a svolgere </a:t>
            </a:r>
            <a:r>
              <a:rPr lang="it-IT" b="1" dirty="0"/>
              <a:t>in via autonoma</a:t>
            </a:r>
            <a:r>
              <a:rPr lang="it-IT" dirty="0"/>
              <a:t>, o in  collaborazione con altre figure sanitarie, su prescrizione medica tutti gli interventi che richiedono l'uso di sorgenti di radiazioni ionizzanti, sia artificiali che naturali, di energie termiche, ultrasoniche, di risonanza magnetica nucleare nonché gli interventi per la protezionistica fisica o dosimetrica</a:t>
            </a:r>
            <a:r>
              <a:rPr lang="it-IT" dirty="0" smtClean="0"/>
              <a:t>.</a:t>
            </a:r>
          </a:p>
          <a:p>
            <a:pPr marL="0" indent="0">
              <a:buNone/>
            </a:pPr>
            <a:endParaRPr lang="it-IT" sz="2400" dirty="0" smtClean="0"/>
          </a:p>
          <a:p>
            <a:pPr marL="0" indent="0">
              <a:buNone/>
            </a:pPr>
            <a:r>
              <a:rPr lang="it-IT" sz="2400" dirty="0" smtClean="0"/>
              <a:t>Dm /94</a:t>
            </a:r>
            <a:endParaRPr lang="it-IT" sz="2400" dirty="0"/>
          </a:p>
          <a:p>
            <a:pPr marL="0" indent="0">
              <a:buNone/>
            </a:pPr>
            <a:endParaRPr lang="it-IT" dirty="0"/>
          </a:p>
        </p:txBody>
      </p:sp>
    </p:spTree>
    <p:extLst>
      <p:ext uri="{BB962C8B-B14F-4D97-AF65-F5344CB8AC3E}">
        <p14:creationId xmlns:p14="http://schemas.microsoft.com/office/powerpoint/2010/main" val="15074389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a:t>
            </a:r>
            <a:r>
              <a:rPr lang="it-IT" dirty="0" smtClean="0"/>
              <a:t/>
            </a:r>
            <a:br>
              <a:rPr lang="it-IT" dirty="0" smtClean="0"/>
            </a:br>
            <a:r>
              <a:rPr lang="it-IT" dirty="0" smtClean="0"/>
              <a:t>nella </a:t>
            </a:r>
            <a:r>
              <a:rPr lang="it-IT" dirty="0"/>
              <a:t>normativa dei “profili”</a:t>
            </a:r>
          </a:p>
        </p:txBody>
      </p:sp>
      <p:sp>
        <p:nvSpPr>
          <p:cNvPr id="3" name="Segnaposto contenuto 2"/>
          <p:cNvSpPr>
            <a:spLocks noGrp="1"/>
          </p:cNvSpPr>
          <p:nvPr>
            <p:ph idx="1"/>
          </p:nvPr>
        </p:nvSpPr>
        <p:spPr/>
        <p:txBody>
          <a:bodyPr>
            <a:normAutofit fontScale="77500" lnSpcReduction="20000"/>
          </a:bodyPr>
          <a:lstStyle/>
          <a:p>
            <a:pPr marL="0" indent="0" algn="ctr">
              <a:buNone/>
            </a:pPr>
            <a:r>
              <a:rPr lang="it-IT" dirty="0" smtClean="0"/>
              <a:t>Tecnico sanitario di laboratorio biomedico</a:t>
            </a:r>
          </a:p>
          <a:p>
            <a:endParaRPr lang="it-IT" dirty="0"/>
          </a:p>
          <a:p>
            <a:pPr marL="0" indent="0" algn="ctr">
              <a:buNone/>
            </a:pPr>
            <a:r>
              <a:rPr lang="it-IT" dirty="0" smtClean="0"/>
              <a:t>“il </a:t>
            </a:r>
            <a:r>
              <a:rPr lang="it-IT" dirty="0"/>
              <a:t>tecnico di laboratorio biomedico è… responsabile degli atti di </a:t>
            </a:r>
            <a:r>
              <a:rPr lang="it-IT" b="1" dirty="0" smtClean="0"/>
              <a:t>sua competenza</a:t>
            </a:r>
            <a:r>
              <a:rPr lang="it-IT" dirty="0"/>
              <a:t>, che svolge attività di laboratorio di analisi e di ricerca relative </a:t>
            </a:r>
            <a:r>
              <a:rPr lang="it-IT" dirty="0" smtClean="0"/>
              <a:t>ad analisi </a:t>
            </a:r>
            <a:r>
              <a:rPr lang="it-IT" dirty="0"/>
              <a:t>biomediche e biotecnologiche ed in particolare di biochimica, </a:t>
            </a:r>
            <a:r>
              <a:rPr lang="it-IT" dirty="0" smtClean="0"/>
              <a:t>di microbiologia </a:t>
            </a:r>
            <a:r>
              <a:rPr lang="it-IT" dirty="0"/>
              <a:t>e virologia, di </a:t>
            </a:r>
            <a:r>
              <a:rPr lang="it-IT" dirty="0" err="1"/>
              <a:t>farmacotossicologia</a:t>
            </a:r>
            <a:r>
              <a:rPr lang="it-IT" dirty="0"/>
              <a:t>, di immunologia, </a:t>
            </a:r>
            <a:r>
              <a:rPr lang="it-IT" dirty="0" smtClean="0"/>
              <a:t>di patologia </a:t>
            </a:r>
            <a:r>
              <a:rPr lang="it-IT" dirty="0"/>
              <a:t>clinica, di ematologia, di citologia e di </a:t>
            </a:r>
            <a:r>
              <a:rPr lang="it-IT" dirty="0" smtClean="0"/>
              <a:t>istopatologia. </a:t>
            </a:r>
            <a:r>
              <a:rPr lang="it-IT" dirty="0"/>
              <a:t>S</a:t>
            </a:r>
            <a:r>
              <a:rPr lang="it-IT" dirty="0" smtClean="0"/>
              <a:t>volge </a:t>
            </a:r>
            <a:r>
              <a:rPr lang="it-IT" dirty="0"/>
              <a:t>con </a:t>
            </a:r>
            <a:r>
              <a:rPr lang="it-IT" b="1" dirty="0"/>
              <a:t>autonomia tecnico-professionale </a:t>
            </a:r>
            <a:r>
              <a:rPr lang="it-IT" dirty="0"/>
              <a:t>la propria </a:t>
            </a:r>
            <a:r>
              <a:rPr lang="it-IT" dirty="0" smtClean="0"/>
              <a:t>prestazione lavorativa </a:t>
            </a:r>
            <a:r>
              <a:rPr lang="it-IT" b="1" dirty="0"/>
              <a:t>in diretta collaborazione con il personale laureato </a:t>
            </a:r>
            <a:r>
              <a:rPr lang="it-IT" dirty="0"/>
              <a:t>di </a:t>
            </a:r>
            <a:r>
              <a:rPr lang="it-IT" dirty="0" smtClean="0"/>
              <a:t>laboratorio preposto </a:t>
            </a:r>
            <a:r>
              <a:rPr lang="it-IT" dirty="0"/>
              <a:t>alle diverse responsabilità operative di </a:t>
            </a:r>
            <a:r>
              <a:rPr lang="it-IT" dirty="0" smtClean="0"/>
              <a:t>appartenenza”.</a:t>
            </a:r>
            <a:endParaRPr lang="it-IT" dirty="0"/>
          </a:p>
          <a:p>
            <a:endParaRPr lang="it-IT" dirty="0"/>
          </a:p>
        </p:txBody>
      </p:sp>
    </p:spTree>
    <p:extLst>
      <p:ext uri="{BB962C8B-B14F-4D97-AF65-F5344CB8AC3E}">
        <p14:creationId xmlns:p14="http://schemas.microsoft.com/office/powerpoint/2010/main" val="17540024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a:t>
            </a:r>
            <a:br>
              <a:rPr lang="it-IT" dirty="0"/>
            </a:br>
            <a:r>
              <a:rPr lang="it-IT" dirty="0"/>
              <a:t>nella normativa dei “profili”</a:t>
            </a:r>
          </a:p>
        </p:txBody>
      </p:sp>
      <p:sp>
        <p:nvSpPr>
          <p:cNvPr id="3" name="Segnaposto contenuto 2"/>
          <p:cNvSpPr>
            <a:spLocks noGrp="1"/>
          </p:cNvSpPr>
          <p:nvPr>
            <p:ph idx="1"/>
          </p:nvPr>
        </p:nvSpPr>
        <p:spPr/>
        <p:txBody>
          <a:bodyPr/>
          <a:lstStyle/>
          <a:p>
            <a:r>
              <a:rPr lang="it-IT" dirty="0" smtClean="0"/>
              <a:t>Il tecnico sanitario di laboratorio biomedico</a:t>
            </a:r>
          </a:p>
          <a:p>
            <a:endParaRPr lang="it-IT" dirty="0"/>
          </a:p>
          <a:p>
            <a:r>
              <a:rPr lang="it-IT" dirty="0" smtClean="0"/>
              <a:t>“Svolge </a:t>
            </a:r>
            <a:r>
              <a:rPr lang="it-IT" dirty="0"/>
              <a:t>con </a:t>
            </a:r>
            <a:r>
              <a:rPr lang="it-IT" b="1" dirty="0"/>
              <a:t>autonomia tecnico-professionale </a:t>
            </a:r>
            <a:r>
              <a:rPr lang="it-IT" dirty="0"/>
              <a:t>la propria prestazione lavorativa </a:t>
            </a:r>
            <a:r>
              <a:rPr lang="it-IT" b="1" dirty="0"/>
              <a:t>in diretta collaborazione con il personale laureato </a:t>
            </a:r>
            <a:r>
              <a:rPr lang="it-IT" dirty="0"/>
              <a:t>di laboratorio preposto alle diverse responsabilità operative di </a:t>
            </a:r>
            <a:r>
              <a:rPr lang="it-IT" dirty="0" smtClean="0"/>
              <a:t>appartenenza”.</a:t>
            </a:r>
            <a:endParaRPr lang="it-IT" dirty="0"/>
          </a:p>
          <a:p>
            <a:endParaRPr lang="it-IT" dirty="0"/>
          </a:p>
        </p:txBody>
      </p:sp>
    </p:spTree>
    <p:extLst>
      <p:ext uri="{BB962C8B-B14F-4D97-AF65-F5344CB8AC3E}">
        <p14:creationId xmlns:p14="http://schemas.microsoft.com/office/powerpoint/2010/main" val="87953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Mansioni del lavoratore </a:t>
            </a:r>
            <a:br>
              <a:rPr lang="it-IT" dirty="0"/>
            </a:br>
            <a:r>
              <a:rPr lang="it-IT" sz="3600" dirty="0"/>
              <a:t>La normativa dei dipendenti “USL”</a:t>
            </a:r>
          </a:p>
        </p:txBody>
      </p:sp>
      <p:sp>
        <p:nvSpPr>
          <p:cNvPr id="3" name="Segnaposto contenuto 2"/>
          <p:cNvSpPr>
            <a:spLocks noGrp="1"/>
          </p:cNvSpPr>
          <p:nvPr>
            <p:ph idx="1"/>
          </p:nvPr>
        </p:nvSpPr>
        <p:spPr/>
        <p:txBody>
          <a:bodyPr/>
          <a:lstStyle/>
          <a:p>
            <a:r>
              <a:rPr lang="it-IT" dirty="0"/>
              <a:t>Qualora un posto cui corrisponda una pluralità di funzioni venga scisso in più posti, il titolare del preesistente posto ha diritto ad opzione fra i due o più posti di nuova istituzione. All'assegnazione provvede l'unità sanitaria locale di appartenenza</a:t>
            </a:r>
            <a:r>
              <a:rPr lang="it-IT" dirty="0" smtClean="0"/>
              <a:t>.</a:t>
            </a:r>
          </a:p>
          <a:p>
            <a:endParaRPr lang="it-IT" dirty="0"/>
          </a:p>
          <a:p>
            <a:r>
              <a:rPr lang="it-IT" dirty="0"/>
              <a:t>DPR 761/1979 art. 29</a:t>
            </a:r>
          </a:p>
          <a:p>
            <a:endParaRPr lang="it-IT" dirty="0"/>
          </a:p>
        </p:txBody>
      </p:sp>
    </p:spTree>
    <p:extLst>
      <p:ext uri="{BB962C8B-B14F-4D97-AF65-F5344CB8AC3E}">
        <p14:creationId xmlns:p14="http://schemas.microsoft.com/office/powerpoint/2010/main" val="129573257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a:t>
            </a:r>
            <a:br>
              <a:rPr lang="it-IT" dirty="0"/>
            </a:br>
            <a:r>
              <a:rPr lang="it-IT" dirty="0"/>
              <a:t>nella normativa dei “profili”</a:t>
            </a:r>
          </a:p>
        </p:txBody>
      </p:sp>
      <p:sp>
        <p:nvSpPr>
          <p:cNvPr id="3" name="Segnaposto contenuto 2"/>
          <p:cNvSpPr>
            <a:spLocks noGrp="1"/>
          </p:cNvSpPr>
          <p:nvPr>
            <p:ph idx="1"/>
          </p:nvPr>
        </p:nvSpPr>
        <p:spPr/>
        <p:txBody>
          <a:bodyPr/>
          <a:lstStyle/>
          <a:p>
            <a:pPr marL="0" indent="0" algn="ctr">
              <a:buNone/>
            </a:pPr>
            <a:r>
              <a:rPr lang="it-IT" dirty="0" smtClean="0"/>
              <a:t>Dietista</a:t>
            </a:r>
          </a:p>
          <a:p>
            <a:endParaRPr lang="it-IT" dirty="0"/>
          </a:p>
          <a:p>
            <a:pPr marL="0" indent="0">
              <a:buNone/>
            </a:pPr>
            <a:r>
              <a:rPr lang="it-IT" dirty="0" smtClean="0"/>
              <a:t>“il </a:t>
            </a:r>
            <a:r>
              <a:rPr lang="it-IT" dirty="0"/>
              <a:t>dietista è l’operatore </a:t>
            </a:r>
            <a:r>
              <a:rPr lang="it-IT" b="1" dirty="0"/>
              <a:t>competente</a:t>
            </a:r>
            <a:r>
              <a:rPr lang="it-IT" dirty="0"/>
              <a:t> per tutte le attività finalizzate alla corretta applicazione dell'alimentazione e della nutrizione ivi compresi gli aspetti educativi e di collaborazione all'attuazione della politiche alimentari, nel rispetto della norma </a:t>
            </a:r>
            <a:r>
              <a:rPr lang="it-IT" dirty="0" smtClean="0"/>
              <a:t>vigente”.</a:t>
            </a:r>
            <a:endParaRPr lang="it-IT" dirty="0"/>
          </a:p>
          <a:p>
            <a:endParaRPr lang="it-IT" dirty="0"/>
          </a:p>
        </p:txBody>
      </p:sp>
    </p:spTree>
    <p:extLst>
      <p:ext uri="{BB962C8B-B14F-4D97-AF65-F5344CB8AC3E}">
        <p14:creationId xmlns:p14="http://schemas.microsoft.com/office/powerpoint/2010/main" val="7517799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funzioni e le competenze </a:t>
            </a:r>
            <a:br>
              <a:rPr lang="it-IT" dirty="0"/>
            </a:br>
            <a:r>
              <a:rPr lang="it-IT" dirty="0"/>
              <a:t>nella normativa dei “profili”</a:t>
            </a:r>
          </a:p>
        </p:txBody>
      </p:sp>
      <p:sp>
        <p:nvSpPr>
          <p:cNvPr id="3" name="Segnaposto contenuto 2"/>
          <p:cNvSpPr>
            <a:spLocks noGrp="1"/>
          </p:cNvSpPr>
          <p:nvPr>
            <p:ph idx="1"/>
          </p:nvPr>
        </p:nvSpPr>
        <p:spPr/>
        <p:txBody>
          <a:bodyPr>
            <a:normAutofit fontScale="92500" lnSpcReduction="10000"/>
          </a:bodyPr>
          <a:lstStyle/>
          <a:p>
            <a:pPr marL="0" indent="0" algn="ctr">
              <a:buNone/>
            </a:pPr>
            <a:r>
              <a:rPr lang="it-IT" dirty="0" smtClean="0"/>
              <a:t>Tecnico della prevenzione nell’ambiente e nei luoghi di lavoro</a:t>
            </a:r>
          </a:p>
          <a:p>
            <a:endParaRPr lang="it-IT" dirty="0"/>
          </a:p>
          <a:p>
            <a:r>
              <a:rPr lang="it-IT" dirty="0" smtClean="0"/>
              <a:t>“Il </a:t>
            </a:r>
            <a:r>
              <a:rPr lang="it-IT" dirty="0"/>
              <a:t>tecnico della prevenzione nell'ambiente e nei luoghi di lavoro </a:t>
            </a:r>
            <a:r>
              <a:rPr lang="it-IT" dirty="0" smtClean="0"/>
              <a:t>…è </a:t>
            </a:r>
            <a:r>
              <a:rPr lang="it-IT" dirty="0"/>
              <a:t>responsabile, </a:t>
            </a:r>
            <a:r>
              <a:rPr lang="it-IT" b="1" dirty="0"/>
              <a:t>nell'ambito delle proprie competenze</a:t>
            </a:r>
            <a:r>
              <a:rPr lang="it-IT" dirty="0"/>
              <a:t>, di tutte le attività di prevenzione, verifica e controllo in materia di igiene e sicurezza ambientale nei luoghi di vita e di lavoro, di igiene degli alimenti e delle bevande, di igiene di sanità pubblica e </a:t>
            </a:r>
            <a:r>
              <a:rPr lang="it-IT" dirty="0" smtClean="0"/>
              <a:t>veterinaria”</a:t>
            </a:r>
            <a:endParaRPr lang="it-IT" dirty="0"/>
          </a:p>
          <a:p>
            <a:pPr marL="0" indent="0">
              <a:buNone/>
            </a:pPr>
            <a:endParaRPr lang="it-IT" dirty="0"/>
          </a:p>
          <a:p>
            <a:endParaRPr lang="it-IT" dirty="0"/>
          </a:p>
        </p:txBody>
      </p:sp>
    </p:spTree>
    <p:extLst>
      <p:ext uri="{BB962C8B-B14F-4D97-AF65-F5344CB8AC3E}">
        <p14:creationId xmlns:p14="http://schemas.microsoft.com/office/powerpoint/2010/main" val="29901115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Due interpretazioni </a:t>
            </a:r>
            <a:br>
              <a:rPr lang="it-IT" dirty="0" smtClean="0"/>
            </a:br>
            <a:r>
              <a:rPr lang="it-IT" dirty="0" smtClean="0"/>
              <a:t>del “comma 566”</a:t>
            </a:r>
            <a:endParaRPr lang="it-IT" dirty="0"/>
          </a:p>
        </p:txBody>
      </p:sp>
      <p:sp>
        <p:nvSpPr>
          <p:cNvPr id="3" name="Segnaposto contenuto 2"/>
          <p:cNvSpPr>
            <a:spLocks noGrp="1"/>
          </p:cNvSpPr>
          <p:nvPr>
            <p:ph idx="1"/>
          </p:nvPr>
        </p:nvSpPr>
        <p:spPr/>
        <p:txBody>
          <a:bodyPr/>
          <a:lstStyle/>
          <a:p>
            <a:endParaRPr lang="it-IT" dirty="0" smtClean="0"/>
          </a:p>
          <a:p>
            <a:r>
              <a:rPr lang="it-IT" dirty="0" smtClean="0"/>
              <a:t>Sostituisce in toto le precedenti leggi di esercizio professionale</a:t>
            </a:r>
          </a:p>
          <a:p>
            <a:endParaRPr lang="it-IT" dirty="0"/>
          </a:p>
          <a:p>
            <a:r>
              <a:rPr lang="it-IT" dirty="0" smtClean="0"/>
              <a:t>Si occupa solo di competenze specialistiche</a:t>
            </a:r>
            <a:endParaRPr lang="it-IT" dirty="0"/>
          </a:p>
        </p:txBody>
      </p:sp>
    </p:spTree>
    <p:extLst>
      <p:ext uri="{BB962C8B-B14F-4D97-AF65-F5344CB8AC3E}">
        <p14:creationId xmlns:p14="http://schemas.microsoft.com/office/powerpoint/2010/main" val="13228203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Prima interpretazione: </a:t>
            </a:r>
            <a:br>
              <a:rPr lang="it-IT" dirty="0" smtClean="0"/>
            </a:br>
            <a:r>
              <a:rPr lang="it-IT" dirty="0" smtClean="0"/>
              <a:t>sostituisce la legge 42/99</a:t>
            </a:r>
            <a:endParaRPr lang="it-IT" dirty="0"/>
          </a:p>
        </p:txBody>
      </p:sp>
      <p:sp>
        <p:nvSpPr>
          <p:cNvPr id="3" name="Segnaposto contenuto 2"/>
          <p:cNvSpPr>
            <a:spLocks noGrp="1"/>
          </p:cNvSpPr>
          <p:nvPr>
            <p:ph idx="1"/>
          </p:nvPr>
        </p:nvSpPr>
        <p:spPr/>
        <p:txBody>
          <a:bodyPr/>
          <a:lstStyle/>
          <a:p>
            <a:r>
              <a:rPr lang="it-IT" dirty="0" smtClean="0"/>
              <a:t>Non ci possono essere più norme di abilitazione</a:t>
            </a:r>
          </a:p>
          <a:p>
            <a:r>
              <a:rPr lang="it-IT" dirty="0" smtClean="0"/>
              <a:t>Delimita l’attività medica in modo più puntuale della legge 42/99</a:t>
            </a:r>
          </a:p>
          <a:p>
            <a:r>
              <a:rPr lang="it-IT" dirty="0" smtClean="0"/>
              <a:t>Delinea l’attività post/base che era già, in parte, delineata dai profili</a:t>
            </a:r>
            <a:endParaRPr lang="it-IT" dirty="0"/>
          </a:p>
        </p:txBody>
      </p:sp>
    </p:spTree>
    <p:extLst>
      <p:ext uri="{BB962C8B-B14F-4D97-AF65-F5344CB8AC3E}">
        <p14:creationId xmlns:p14="http://schemas.microsoft.com/office/powerpoint/2010/main" val="39876446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Seconda interpretazione:</a:t>
            </a:r>
            <a:br>
              <a:rPr lang="it-IT" dirty="0" smtClean="0"/>
            </a:br>
            <a:r>
              <a:rPr lang="it-IT" dirty="0" smtClean="0"/>
              <a:t>si occupa solo di attività specialistica</a:t>
            </a:r>
            <a:endParaRPr lang="it-IT" dirty="0"/>
          </a:p>
        </p:txBody>
      </p:sp>
      <p:sp>
        <p:nvSpPr>
          <p:cNvPr id="3" name="Segnaposto contenuto 2"/>
          <p:cNvSpPr>
            <a:spLocks noGrp="1"/>
          </p:cNvSpPr>
          <p:nvPr>
            <p:ph idx="1"/>
          </p:nvPr>
        </p:nvSpPr>
        <p:spPr/>
        <p:txBody>
          <a:bodyPr/>
          <a:lstStyle/>
          <a:p>
            <a:r>
              <a:rPr lang="it-IT" dirty="0" smtClean="0"/>
              <a:t>Non sostituisce la legge 42/99</a:t>
            </a:r>
          </a:p>
          <a:p>
            <a:endParaRPr lang="it-IT" dirty="0" smtClean="0"/>
          </a:p>
          <a:p>
            <a:r>
              <a:rPr lang="it-IT" dirty="0" smtClean="0"/>
              <a:t>Delinea l’attività specialistica e consente il via libera agli accordi sulle competenze avanzate e specialistiche.</a:t>
            </a:r>
            <a:endParaRPr lang="it-IT" dirty="0"/>
          </a:p>
        </p:txBody>
      </p:sp>
    </p:spTree>
    <p:extLst>
      <p:ext uri="{BB962C8B-B14F-4D97-AF65-F5344CB8AC3E}">
        <p14:creationId xmlns:p14="http://schemas.microsoft.com/office/powerpoint/2010/main" val="2565792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debolezze del sistema di abilitazione</a:t>
            </a:r>
            <a:endParaRPr lang="it-IT" dirty="0"/>
          </a:p>
        </p:txBody>
      </p:sp>
      <p:sp>
        <p:nvSpPr>
          <p:cNvPr id="3" name="Segnaposto contenuto 2"/>
          <p:cNvSpPr>
            <a:spLocks noGrp="1"/>
          </p:cNvSpPr>
          <p:nvPr>
            <p:ph idx="1"/>
          </p:nvPr>
        </p:nvSpPr>
        <p:spPr/>
        <p:txBody>
          <a:bodyPr>
            <a:normAutofit/>
          </a:bodyPr>
          <a:lstStyle/>
          <a:p>
            <a:pPr marL="0" indent="0">
              <a:buNone/>
            </a:pPr>
            <a:r>
              <a:rPr lang="it-IT" i="1" dirty="0" smtClean="0"/>
              <a:t>Le competenze e l’autonomia dei fisioterapisti</a:t>
            </a:r>
          </a:p>
          <a:p>
            <a:pPr marL="0" indent="0">
              <a:buNone/>
            </a:pPr>
            <a:endParaRPr lang="it-IT" dirty="0"/>
          </a:p>
          <a:p>
            <a:pPr marL="0" indent="0">
              <a:buNone/>
            </a:pPr>
            <a:r>
              <a:rPr lang="it-IT" dirty="0" smtClean="0"/>
              <a:t>“L’autonomia del fisioterapista può svolgersi </a:t>
            </a:r>
            <a:r>
              <a:rPr lang="it-IT" b="1" dirty="0" smtClean="0"/>
              <a:t>solo nel presupposto delle prescrizioni indicate dal fisiatra</a:t>
            </a:r>
            <a:r>
              <a:rPr lang="it-IT" dirty="0" smtClean="0"/>
              <a:t>, quale coordinatore dell’equipe riabilitativa”.</a:t>
            </a:r>
          </a:p>
          <a:p>
            <a:pPr marL="0" indent="0">
              <a:buNone/>
            </a:pPr>
            <a:endParaRPr lang="it-IT" dirty="0"/>
          </a:p>
          <a:p>
            <a:pPr marL="0" indent="0">
              <a:buNone/>
            </a:pPr>
            <a:r>
              <a:rPr lang="it-IT" sz="2400" dirty="0" smtClean="0"/>
              <a:t>Consiglio di Stato, sezione III, sentenza 29 gennaio 2015</a:t>
            </a:r>
          </a:p>
          <a:p>
            <a:pPr marL="0" indent="0">
              <a:buNone/>
            </a:pPr>
            <a:endParaRPr lang="it-IT" dirty="0"/>
          </a:p>
        </p:txBody>
      </p:sp>
    </p:spTree>
    <p:extLst>
      <p:ext uri="{BB962C8B-B14F-4D97-AF65-F5344CB8AC3E}">
        <p14:creationId xmlns:p14="http://schemas.microsoft.com/office/powerpoint/2010/main" val="1958901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debolezze del sistema di abilitazione</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“Emergono così concrete indicazioni circa l’ambito delle competenze del fisioterapista e la delimitazione delle stesse rispetto a quelle </a:t>
            </a:r>
            <a:r>
              <a:rPr lang="it-IT" b="1" dirty="0" smtClean="0"/>
              <a:t>proprie del medico specialista che, si rammenta, è responsabile della predisposizione delle attività terapeutiche e del progetto riabilitativo anche se la sua elaborazione è frutto di un lavoro di equipe</a:t>
            </a:r>
            <a:r>
              <a:rPr lang="it-IT" dirty="0" smtClean="0"/>
              <a:t>”.</a:t>
            </a:r>
          </a:p>
          <a:p>
            <a:endParaRPr lang="it-IT" dirty="0"/>
          </a:p>
          <a:p>
            <a:pPr marL="0" indent="0">
              <a:buNone/>
            </a:pPr>
            <a:r>
              <a:rPr lang="it-IT" sz="2600" dirty="0"/>
              <a:t>Consiglio di Stato, sezione III, sentenza 29 gennaio 2015</a:t>
            </a:r>
          </a:p>
          <a:p>
            <a:endParaRPr lang="it-IT" dirty="0"/>
          </a:p>
        </p:txBody>
      </p:sp>
    </p:spTree>
    <p:extLst>
      <p:ext uri="{BB962C8B-B14F-4D97-AF65-F5344CB8AC3E}">
        <p14:creationId xmlns:p14="http://schemas.microsoft.com/office/powerpoint/2010/main" val="68887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debolezze del sistema di </a:t>
            </a:r>
            <a:r>
              <a:rPr lang="it-IT" dirty="0" smtClean="0"/>
              <a:t>abilitazione (2)</a:t>
            </a:r>
            <a:endParaRPr lang="it-IT" dirty="0"/>
          </a:p>
        </p:txBody>
      </p:sp>
      <p:sp>
        <p:nvSpPr>
          <p:cNvPr id="3" name="Segnaposto contenuto 2"/>
          <p:cNvSpPr>
            <a:spLocks noGrp="1"/>
          </p:cNvSpPr>
          <p:nvPr>
            <p:ph idx="1"/>
          </p:nvPr>
        </p:nvSpPr>
        <p:spPr/>
        <p:txBody>
          <a:bodyPr/>
          <a:lstStyle/>
          <a:p>
            <a:r>
              <a:rPr lang="it-IT" dirty="0" smtClean="0"/>
              <a:t>“La qualificazione d</a:t>
            </a:r>
            <a:r>
              <a:rPr lang="it-IT" b="1" dirty="0" smtClean="0"/>
              <a:t>ell’indagine radiologica come atto medico di esclusiva competenza del medico radiologo</a:t>
            </a:r>
            <a:r>
              <a:rPr lang="it-IT" dirty="0" smtClean="0"/>
              <a:t>…appalesa, quindi, l’illegittimità degli atti impugnati, laddove riconoscono autonomia diagnostica a soggetti diversi dai medici specialisti radiologi”</a:t>
            </a:r>
            <a:endParaRPr lang="it-IT" dirty="0"/>
          </a:p>
        </p:txBody>
      </p:sp>
    </p:spTree>
    <p:extLst>
      <p:ext uri="{BB962C8B-B14F-4D97-AF65-F5344CB8AC3E}">
        <p14:creationId xmlns:p14="http://schemas.microsoft.com/office/powerpoint/2010/main" val="2949395953"/>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Marlia</a:t>
            </a:r>
            <a:endParaRPr lang="it-IT" dirty="0"/>
          </a:p>
        </p:txBody>
      </p:sp>
      <p:pic>
        <p:nvPicPr>
          <p:cNvPr id="4" name="Immagine 3" descr="il caso marli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347" y="2224505"/>
            <a:ext cx="6299200" cy="2743200"/>
          </a:xfrm>
          <a:prstGeom prst="rect">
            <a:avLst/>
          </a:prstGeom>
        </p:spPr>
      </p:pic>
    </p:spTree>
    <p:extLst>
      <p:ext uri="{BB962C8B-B14F-4D97-AF65-F5344CB8AC3E}">
        <p14:creationId xmlns:p14="http://schemas.microsoft.com/office/powerpoint/2010/main" val="3442178182"/>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riconoscimenti giurisprudenziali</a:t>
            </a:r>
            <a:endParaRPr lang="it-IT" dirty="0"/>
          </a:p>
        </p:txBody>
      </p:sp>
      <p:sp>
        <p:nvSpPr>
          <p:cNvPr id="3" name="Segnaposto contenuto 2"/>
          <p:cNvSpPr>
            <a:spLocks noGrp="1"/>
          </p:cNvSpPr>
          <p:nvPr>
            <p:ph idx="1"/>
          </p:nvPr>
        </p:nvSpPr>
        <p:spPr/>
        <p:txBody>
          <a:bodyPr/>
          <a:lstStyle/>
          <a:p>
            <a:r>
              <a:rPr lang="it-IT" dirty="0">
                <a:latin typeface="Calibri" charset="0"/>
              </a:rPr>
              <a:t>…soprattutto ove si consideri la </a:t>
            </a:r>
            <a:r>
              <a:rPr lang="it-IT" b="1" dirty="0">
                <a:latin typeface="Calibri" charset="0"/>
              </a:rPr>
              <a:t>formazione professionale avanzata </a:t>
            </a:r>
            <a:r>
              <a:rPr lang="it-IT" dirty="0">
                <a:latin typeface="Calibri" charset="0"/>
              </a:rPr>
              <a:t>del personale infermieristico assunto presso le strutture sanitarie italiane</a:t>
            </a:r>
            <a:r>
              <a:rPr lang="it-IT" dirty="0" smtClean="0">
                <a:latin typeface="Calibri" charset="0"/>
              </a:rPr>
              <a:t>.</a:t>
            </a:r>
          </a:p>
          <a:p>
            <a:endParaRPr lang="it-IT" dirty="0">
              <a:latin typeface="Calibri" charset="0"/>
            </a:endParaRPr>
          </a:p>
          <a:p>
            <a:endParaRPr lang="it-IT" dirty="0" smtClean="0">
              <a:latin typeface="Calibri" charset="0"/>
            </a:endParaRPr>
          </a:p>
          <a:p>
            <a:pPr marL="0" indent="0">
              <a:buNone/>
            </a:pPr>
            <a:r>
              <a:rPr lang="it-IT" sz="2400" dirty="0"/>
              <a:t>Tribunale di Taranto</a:t>
            </a:r>
            <a:br>
              <a:rPr lang="it-IT" sz="2400" dirty="0"/>
            </a:br>
            <a:r>
              <a:rPr lang="it-IT" sz="2400" dirty="0"/>
              <a:t>Sentenza 30 maggio 2014</a:t>
            </a:r>
            <a:endParaRPr lang="it-IT" sz="2400" dirty="0">
              <a:latin typeface="Calibri" charset="0"/>
            </a:endParaRPr>
          </a:p>
          <a:p>
            <a:endParaRPr lang="it-IT" dirty="0"/>
          </a:p>
        </p:txBody>
      </p:sp>
    </p:spTree>
    <p:extLst>
      <p:ext uri="{BB962C8B-B14F-4D97-AF65-F5344CB8AC3E}">
        <p14:creationId xmlns:p14="http://schemas.microsoft.com/office/powerpoint/2010/main" val="1042351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privatizzazione degli anni novanta</a:t>
            </a:r>
            <a:endParaRPr lang="it-IT" dirty="0"/>
          </a:p>
        </p:txBody>
      </p:sp>
      <p:sp>
        <p:nvSpPr>
          <p:cNvPr id="3" name="Segnaposto contenuto 2"/>
          <p:cNvSpPr>
            <a:spLocks noGrp="1"/>
          </p:cNvSpPr>
          <p:nvPr>
            <p:ph idx="1"/>
          </p:nvPr>
        </p:nvSpPr>
        <p:spPr/>
        <p:txBody>
          <a:bodyPr/>
          <a:lstStyle/>
          <a:p>
            <a:r>
              <a:rPr lang="it-IT" dirty="0"/>
              <a:t>Il prestatore di lavoro deve essere adibito alle </a:t>
            </a:r>
            <a:r>
              <a:rPr lang="it-IT" b="1" dirty="0"/>
              <a:t>mansioni per le quali è stato assunto o alle mansioni considerate equivalenti</a:t>
            </a:r>
            <a:r>
              <a:rPr lang="it-IT" dirty="0"/>
              <a:t> nell'ambito della classificazione professionale prevista dai contratti collettivi, ovvero a quelle corrispondenti alla qualifica superiore che abbia successivamente acquisito per effetto dello sviluppo professionale o di procedure concorsuali o selettive</a:t>
            </a:r>
            <a:r>
              <a:rPr lang="it-IT" dirty="0" smtClean="0"/>
              <a:t>.</a:t>
            </a:r>
          </a:p>
          <a:p>
            <a:endParaRPr lang="it-IT" dirty="0"/>
          </a:p>
        </p:txBody>
      </p:sp>
    </p:spTree>
    <p:extLst>
      <p:ext uri="{BB962C8B-B14F-4D97-AF65-F5344CB8AC3E}">
        <p14:creationId xmlns:p14="http://schemas.microsoft.com/office/powerpoint/2010/main" val="95715769"/>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Corte di cassazione</a:t>
            </a:r>
            <a:br>
              <a:rPr lang="it-IT" dirty="0" smtClean="0"/>
            </a:br>
            <a:r>
              <a:rPr lang="it-IT" sz="2700" dirty="0" smtClean="0"/>
              <a:t>sez. IV, sentenza 16 gennaio 2015, n. 2192</a:t>
            </a:r>
            <a:endParaRPr lang="it-IT" sz="2700"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L’affermazione della “posizione di garanzia”</a:t>
            </a:r>
            <a:endParaRPr lang="it-IT" dirty="0"/>
          </a:p>
        </p:txBody>
      </p:sp>
    </p:spTree>
    <p:extLst>
      <p:ext uri="{BB962C8B-B14F-4D97-AF65-F5344CB8AC3E}">
        <p14:creationId xmlns:p14="http://schemas.microsoft.com/office/powerpoint/2010/main" val="15819391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responsabilità sugli errori medici</a:t>
            </a:r>
            <a:endParaRPr lang="it-IT" dirty="0"/>
          </a:p>
        </p:txBody>
      </p:sp>
      <p:sp>
        <p:nvSpPr>
          <p:cNvPr id="3" name="Segnaposto contenuto 2"/>
          <p:cNvSpPr>
            <a:spLocks noGrp="1"/>
          </p:cNvSpPr>
          <p:nvPr>
            <p:ph idx="1"/>
          </p:nvPr>
        </p:nvSpPr>
        <p:spPr/>
        <p:txBody>
          <a:bodyPr/>
          <a:lstStyle/>
          <a:p>
            <a:r>
              <a:rPr lang="it-IT" dirty="0" smtClean="0">
                <a:latin typeface="Calibri" charset="0"/>
              </a:rPr>
              <a:t>“la </a:t>
            </a:r>
            <a:r>
              <a:rPr lang="it-IT" dirty="0">
                <a:latin typeface="Calibri" charset="0"/>
              </a:rPr>
              <a:t>mancata segnalazione, dunque, dell’errore medico come causa prima della condanna (per omicidio colposo). Il processo di somministrazione dei farmaci deve essere portato avanti dall’infermiere in modo “non meccanicistico (ossia misurato sul piano di un elementare adempimento di compiti meramente esecutivi)</a:t>
            </a:r>
            <a:r>
              <a:rPr lang="it-IT" dirty="0" smtClean="0">
                <a:latin typeface="Calibri" charset="0"/>
              </a:rPr>
              <a:t>, …</a:t>
            </a:r>
            <a:endParaRPr lang="it-IT" dirty="0">
              <a:latin typeface="Calibri" charset="0"/>
            </a:endParaRPr>
          </a:p>
          <a:p>
            <a:endParaRPr lang="it-IT" dirty="0"/>
          </a:p>
        </p:txBody>
      </p:sp>
    </p:spTree>
    <p:extLst>
      <p:ext uri="{BB962C8B-B14F-4D97-AF65-F5344CB8AC3E}">
        <p14:creationId xmlns:p14="http://schemas.microsoft.com/office/powerpoint/2010/main" val="26195930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responsabilità sugli errori medici</a:t>
            </a:r>
          </a:p>
        </p:txBody>
      </p:sp>
      <p:sp>
        <p:nvSpPr>
          <p:cNvPr id="3" name="Segnaposto contenuto 2"/>
          <p:cNvSpPr>
            <a:spLocks noGrp="1"/>
          </p:cNvSpPr>
          <p:nvPr>
            <p:ph idx="1"/>
          </p:nvPr>
        </p:nvSpPr>
        <p:spPr/>
        <p:txBody>
          <a:bodyPr/>
          <a:lstStyle/>
          <a:p>
            <a:r>
              <a:rPr lang="it-IT" dirty="0">
                <a:latin typeface="Calibri" charset="0"/>
              </a:rPr>
              <a:t>…occorrendo viceversa intenderne l'assolvimento secondo modalità coerenti a una forma di collaborazione con il personale medico orientata in termini </a:t>
            </a:r>
            <a:r>
              <a:rPr lang="it-IT" dirty="0" smtClean="0">
                <a:latin typeface="Calibri" charset="0"/>
              </a:rPr>
              <a:t>critici”.</a:t>
            </a:r>
          </a:p>
          <a:p>
            <a:endParaRPr lang="it-IT" dirty="0">
              <a:latin typeface="Calibri" charset="0"/>
            </a:endParaRPr>
          </a:p>
          <a:p>
            <a:endParaRPr lang="it-IT" dirty="0" smtClean="0">
              <a:latin typeface="Calibri" charset="0"/>
            </a:endParaRPr>
          </a:p>
          <a:p>
            <a:pPr marL="0" indent="0">
              <a:buNone/>
            </a:pPr>
            <a:r>
              <a:rPr lang="it-IT" sz="2400" dirty="0" smtClean="0">
                <a:latin typeface="Calibri" charset="0"/>
              </a:rPr>
              <a:t>Corte di cassazione, 16 gennaio 2015,  n. 2192</a:t>
            </a:r>
            <a:endParaRPr lang="it-IT" sz="2400" dirty="0">
              <a:latin typeface="Calibri" charset="0"/>
            </a:endParaRPr>
          </a:p>
          <a:p>
            <a:endParaRPr lang="it-IT" dirty="0"/>
          </a:p>
        </p:txBody>
      </p:sp>
    </p:spTree>
    <p:extLst>
      <p:ext uri="{BB962C8B-B14F-4D97-AF65-F5344CB8AC3E}">
        <p14:creationId xmlns:p14="http://schemas.microsoft.com/office/powerpoint/2010/main" val="15006587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olo 1"/>
          <p:cNvSpPr>
            <a:spLocks noGrp="1"/>
          </p:cNvSpPr>
          <p:nvPr>
            <p:ph type="title"/>
          </p:nvPr>
        </p:nvSpPr>
        <p:spPr/>
        <p:txBody>
          <a:bodyPr/>
          <a:lstStyle/>
          <a:p>
            <a:r>
              <a:rPr lang="it-IT">
                <a:latin typeface="Calibri" charset="0"/>
              </a:rPr>
              <a:t>L’attività “corale”</a:t>
            </a:r>
          </a:p>
        </p:txBody>
      </p:sp>
      <p:sp>
        <p:nvSpPr>
          <p:cNvPr id="3" name="Segnaposto contenuto 2"/>
          <p:cNvSpPr>
            <a:spLocks noGrp="1"/>
          </p:cNvSpPr>
          <p:nvPr>
            <p:ph idx="1"/>
          </p:nvPr>
        </p:nvSpPr>
        <p:spPr/>
        <p:txBody>
          <a:bodyPr>
            <a:normAutofit lnSpcReduction="10000"/>
          </a:bodyPr>
          <a:lstStyle/>
          <a:p>
            <a:pPr>
              <a:defRPr/>
            </a:pPr>
            <a:r>
              <a:rPr lang="it-IT" dirty="0" smtClean="0"/>
              <a:t>I componenti dell’equipe diventano, in questi casi, “</a:t>
            </a:r>
            <a:r>
              <a:rPr lang="it-IT" b="1" dirty="0" smtClean="0"/>
              <a:t>un gruppo di professionisti sostanzialmente equivalenti e paritetici</a:t>
            </a:r>
            <a:r>
              <a:rPr lang="it-IT" dirty="0" smtClean="0"/>
              <a:t>” e non gruppi retti dai principi gerarchici, del tutto inidonei a raggiungere l’obiettivo sicurezza.</a:t>
            </a:r>
          </a:p>
          <a:p>
            <a:pPr>
              <a:defRPr/>
            </a:pPr>
            <a:endParaRPr lang="it-IT" dirty="0"/>
          </a:p>
          <a:p>
            <a:pPr>
              <a:defRPr/>
            </a:pPr>
            <a:endParaRPr lang="it-IT" dirty="0" smtClean="0"/>
          </a:p>
          <a:p>
            <a:pPr>
              <a:defRPr/>
            </a:pPr>
            <a:r>
              <a:rPr lang="it-IT" sz="2000" dirty="0" smtClean="0"/>
              <a:t>Corte di cassazione, sezione IV, sentenza 27 agosto 2014, n. 36229</a:t>
            </a:r>
          </a:p>
          <a:p>
            <a:pPr marL="0" indent="0">
              <a:buFont typeface="Arial" charset="0"/>
              <a:buNone/>
              <a:defRPr/>
            </a:pPr>
            <a:endParaRPr lang="it-IT" dirty="0"/>
          </a:p>
        </p:txBody>
      </p:sp>
    </p:spTree>
    <p:extLst>
      <p:ext uri="{BB962C8B-B14F-4D97-AF65-F5344CB8AC3E}">
        <p14:creationId xmlns:p14="http://schemas.microsoft.com/office/powerpoint/2010/main" val="3188925524"/>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p:cNvSpPr>
            <a:spLocks noGrp="1"/>
          </p:cNvSpPr>
          <p:nvPr>
            <p:ph type="title"/>
          </p:nvPr>
        </p:nvSpPr>
        <p:spPr/>
        <p:txBody>
          <a:bodyPr/>
          <a:lstStyle/>
          <a:p>
            <a:r>
              <a:rPr lang="it-IT" dirty="0">
                <a:latin typeface="Calibri" charset="0"/>
              </a:rPr>
              <a:t>Il carattere </a:t>
            </a:r>
            <a:r>
              <a:rPr lang="it-IT" dirty="0" smtClean="0">
                <a:latin typeface="Calibri" charset="0"/>
              </a:rPr>
              <a:t>“plurale”</a:t>
            </a:r>
            <a:endParaRPr lang="it-IT" dirty="0">
              <a:latin typeface="Calibri" charset="0"/>
            </a:endParaRPr>
          </a:p>
        </p:txBody>
      </p:sp>
      <p:sp>
        <p:nvSpPr>
          <p:cNvPr id="62466" name="Segnaposto contenuto 2"/>
          <p:cNvSpPr>
            <a:spLocks noGrp="1"/>
          </p:cNvSpPr>
          <p:nvPr>
            <p:ph idx="1"/>
          </p:nvPr>
        </p:nvSpPr>
        <p:spPr/>
        <p:txBody>
          <a:bodyPr>
            <a:normAutofit/>
          </a:bodyPr>
          <a:lstStyle/>
          <a:p>
            <a:r>
              <a:rPr lang="it-IT" dirty="0">
                <a:latin typeface="Calibri" charset="0"/>
              </a:rPr>
              <a:t>in conseguenza, non è prevista </a:t>
            </a:r>
            <a:r>
              <a:rPr lang="it-IT" dirty="0" err="1">
                <a:latin typeface="Calibri" charset="0"/>
              </a:rPr>
              <a:t>é</a:t>
            </a:r>
            <a:r>
              <a:rPr lang="it-IT" dirty="0">
                <a:latin typeface="Calibri" charset="0"/>
              </a:rPr>
              <a:t> sarebbe giustificabile razionalmente la delega delle proprie incombenze agli altri operatori, poiché ciò vulnererebbe il </a:t>
            </a:r>
            <a:r>
              <a:rPr lang="it-IT" b="1" dirty="0">
                <a:latin typeface="Calibri" charset="0"/>
              </a:rPr>
              <a:t>carattere plurale</a:t>
            </a:r>
            <a:r>
              <a:rPr lang="it-IT" dirty="0">
                <a:latin typeface="Calibri" charset="0"/>
              </a:rPr>
              <a:t>, integrato del controllo che ne accresce l'affidabilità”</a:t>
            </a:r>
            <a:r>
              <a:rPr lang="it-IT" dirty="0" smtClean="0">
                <a:latin typeface="Calibri" charset="0"/>
              </a:rPr>
              <a:t>.</a:t>
            </a:r>
          </a:p>
          <a:p>
            <a:endParaRPr lang="it-IT" dirty="0">
              <a:latin typeface="Calibri" charset="0"/>
            </a:endParaRPr>
          </a:p>
          <a:p>
            <a:endParaRPr lang="it-IT" dirty="0" smtClean="0">
              <a:latin typeface="Calibri" charset="0"/>
            </a:endParaRPr>
          </a:p>
          <a:p>
            <a:pPr marL="0" indent="0">
              <a:buNone/>
            </a:pPr>
            <a:r>
              <a:rPr lang="it-IT" sz="2000" dirty="0" smtClean="0">
                <a:latin typeface="Calibri" charset="0"/>
              </a:rPr>
              <a:t>Corte di cassazione, IV sezione, sentenza 27 agosto 2014, n. 36229</a:t>
            </a:r>
            <a:endParaRPr lang="it-IT" sz="2000" dirty="0">
              <a:latin typeface="Calibri" charset="0"/>
            </a:endParaRPr>
          </a:p>
          <a:p>
            <a:endParaRPr lang="it-IT" dirty="0">
              <a:latin typeface="Calibri" charset="0"/>
            </a:endParaRPr>
          </a:p>
        </p:txBody>
      </p:sp>
    </p:spTree>
    <p:extLst>
      <p:ext uri="{BB962C8B-B14F-4D97-AF65-F5344CB8AC3E}">
        <p14:creationId xmlns:p14="http://schemas.microsoft.com/office/powerpoint/2010/main" val="1020553720"/>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Equipe o Equipaggio?</a:t>
            </a:r>
            <a:endParaRPr lang="it-IT" dirty="0"/>
          </a:p>
        </p:txBody>
      </p:sp>
      <p:sp>
        <p:nvSpPr>
          <p:cNvPr id="3" name="Segnaposto contenuto 2"/>
          <p:cNvSpPr>
            <a:spLocks noGrp="1"/>
          </p:cNvSpPr>
          <p:nvPr>
            <p:ph idx="1"/>
          </p:nvPr>
        </p:nvSpPr>
        <p:spPr/>
        <p:txBody>
          <a:bodyPr/>
          <a:lstStyle/>
          <a:p>
            <a:r>
              <a:rPr lang="it-IT" dirty="0" smtClean="0"/>
              <a:t>“Le </a:t>
            </a:r>
            <a:r>
              <a:rPr lang="it-IT" dirty="0"/>
              <a:t>equipe sanitarie non sono composte da elementi con la stessa formazione e le stesse competenze, quindi, </a:t>
            </a:r>
            <a:r>
              <a:rPr lang="it-IT" b="1" dirty="0"/>
              <a:t>il termine equipe dovrebbe essere meglio inteso come equipaggio</a:t>
            </a:r>
            <a:r>
              <a:rPr lang="it-IT" dirty="0"/>
              <a:t>, nell’ambito del quale si riconoscono </a:t>
            </a:r>
            <a:r>
              <a:rPr lang="it-IT" b="1" dirty="0"/>
              <a:t>il comandante e gli ufficiali </a:t>
            </a:r>
            <a:r>
              <a:rPr lang="it-IT" dirty="0"/>
              <a:t>e dove ognuno ha dei compiti ben precisi</a:t>
            </a:r>
            <a:r>
              <a:rPr lang="it-IT" dirty="0" smtClean="0"/>
              <a:t>.”</a:t>
            </a:r>
          </a:p>
          <a:p>
            <a:pPr marL="0" indent="0">
              <a:buNone/>
            </a:pPr>
            <a:endParaRPr lang="it-IT" sz="2400" dirty="0" smtClean="0"/>
          </a:p>
          <a:p>
            <a:pPr marL="0" indent="0">
              <a:buNone/>
            </a:pPr>
            <a:r>
              <a:rPr lang="it-IT" sz="2400" dirty="0" err="1" smtClean="0"/>
              <a:t>Apm</a:t>
            </a:r>
            <a:r>
              <a:rPr lang="it-IT" sz="2400" dirty="0" smtClean="0"/>
              <a:t> 26 febbraio 2015</a:t>
            </a:r>
            <a:endParaRPr lang="it-IT" sz="2400" dirty="0"/>
          </a:p>
          <a:p>
            <a:pPr marL="0" indent="0">
              <a:buNone/>
            </a:pPr>
            <a:endParaRPr lang="it-IT" dirty="0"/>
          </a:p>
        </p:txBody>
      </p:sp>
      <p:pic>
        <p:nvPicPr>
          <p:cNvPr id="4" name="Immagine 3"/>
          <p:cNvPicPr>
            <a:picLocks noChangeAspect="1"/>
          </p:cNvPicPr>
          <p:nvPr/>
        </p:nvPicPr>
        <p:blipFill>
          <a:blip r:embed="rId2"/>
          <a:stretch>
            <a:fillRect/>
          </a:stretch>
        </p:blipFill>
        <p:spPr>
          <a:xfrm>
            <a:off x="5958973" y="5093368"/>
            <a:ext cx="1747484" cy="1590843"/>
          </a:xfrm>
          <a:prstGeom prst="rect">
            <a:avLst/>
          </a:prstGeom>
        </p:spPr>
      </p:pic>
    </p:spTree>
    <p:extLst>
      <p:ext uri="{BB962C8B-B14F-4D97-AF65-F5344CB8AC3E}">
        <p14:creationId xmlns:p14="http://schemas.microsoft.com/office/powerpoint/2010/main" val="391126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dirty="0" smtClean="0"/>
              <a:t>La richiesta di abrogazione da parte della dirigenza medica</a:t>
            </a:r>
            <a:endParaRPr lang="it-IT" dirty="0"/>
          </a:p>
        </p:txBody>
      </p:sp>
      <p:pic>
        <p:nvPicPr>
          <p:cNvPr id="5" name="Immagine 4" descr="alleanz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97334"/>
            <a:ext cx="9144000" cy="2556911"/>
          </a:xfrm>
          <a:prstGeom prst="rect">
            <a:avLst/>
          </a:prstGeom>
        </p:spPr>
      </p:pic>
      <p:pic>
        <p:nvPicPr>
          <p:cNvPr id="6" name="Immagine 5"/>
          <p:cNvPicPr>
            <a:picLocks noChangeAspect="1"/>
          </p:cNvPicPr>
          <p:nvPr/>
        </p:nvPicPr>
        <p:blipFill>
          <a:blip r:embed="rId3"/>
          <a:stretch>
            <a:fillRect/>
          </a:stretch>
        </p:blipFill>
        <p:spPr>
          <a:xfrm>
            <a:off x="3418973" y="5093368"/>
            <a:ext cx="1747484" cy="1590843"/>
          </a:xfrm>
          <a:prstGeom prst="rect">
            <a:avLst/>
          </a:prstGeom>
        </p:spPr>
      </p:pic>
    </p:spTree>
    <p:extLst>
      <p:ext uri="{BB962C8B-B14F-4D97-AF65-F5344CB8AC3E}">
        <p14:creationId xmlns:p14="http://schemas.microsoft.com/office/powerpoint/2010/main" val="41469506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possibile chiarezza</a:t>
            </a:r>
            <a:endParaRPr lang="it-IT" dirty="0"/>
          </a:p>
        </p:txBody>
      </p:sp>
      <p:sp>
        <p:nvSpPr>
          <p:cNvPr id="3" name="Segnaposto contenuto 2"/>
          <p:cNvSpPr>
            <a:spLocks noGrp="1"/>
          </p:cNvSpPr>
          <p:nvPr>
            <p:ph idx="1"/>
          </p:nvPr>
        </p:nvSpPr>
        <p:spPr/>
        <p:txBody>
          <a:bodyPr/>
          <a:lstStyle/>
          <a:p>
            <a:endParaRPr lang="it-IT" dirty="0" smtClean="0"/>
          </a:p>
          <a:p>
            <a:endParaRPr lang="it-IT" dirty="0"/>
          </a:p>
          <a:p>
            <a:pPr marL="0" indent="0" algn="ctr">
              <a:buNone/>
            </a:pPr>
            <a:r>
              <a:rPr lang="it-IT" sz="4400" b="1" dirty="0" smtClean="0"/>
              <a:t>Un Testo Unico </a:t>
            </a:r>
          </a:p>
          <a:p>
            <a:pPr marL="0" indent="0" algn="ctr">
              <a:buNone/>
            </a:pPr>
            <a:r>
              <a:rPr lang="it-IT" sz="4400" b="1" dirty="0" smtClean="0"/>
              <a:t>delle professioni sanitarie</a:t>
            </a:r>
            <a:endParaRPr lang="it-IT" sz="4400" b="1" dirty="0"/>
          </a:p>
        </p:txBody>
      </p:sp>
    </p:spTree>
    <p:extLst>
      <p:ext uri="{BB962C8B-B14F-4D97-AF65-F5344CB8AC3E}">
        <p14:creationId xmlns:p14="http://schemas.microsoft.com/office/powerpoint/2010/main" val="549739177"/>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“minacce” alle competenze avanzate e specialistiche</a:t>
            </a:r>
            <a:endParaRPr lang="it-IT" dirty="0"/>
          </a:p>
        </p:txBody>
      </p:sp>
      <p:sp>
        <p:nvSpPr>
          <p:cNvPr id="3" name="Segnaposto contenuto 2"/>
          <p:cNvSpPr>
            <a:spLocks noGrp="1"/>
          </p:cNvSpPr>
          <p:nvPr>
            <p:ph idx="1"/>
          </p:nvPr>
        </p:nvSpPr>
        <p:spPr/>
        <p:txBody>
          <a:bodyPr/>
          <a:lstStyle/>
          <a:p>
            <a:r>
              <a:rPr lang="it-IT" dirty="0" smtClean="0"/>
              <a:t>Il </a:t>
            </a:r>
            <a:r>
              <a:rPr lang="it-IT" i="1" dirty="0" smtClean="0"/>
              <a:t>Jobs </a:t>
            </a:r>
            <a:r>
              <a:rPr lang="it-IT" i="1" dirty="0" err="1" smtClean="0"/>
              <a:t>Act</a:t>
            </a:r>
            <a:r>
              <a:rPr lang="it-IT" i="1" dirty="0" smtClean="0"/>
              <a:t> </a:t>
            </a:r>
            <a:r>
              <a:rPr lang="it-IT" dirty="0" smtClean="0"/>
              <a:t>e il </a:t>
            </a:r>
            <a:r>
              <a:rPr lang="it-IT" dirty="0" err="1" smtClean="0"/>
              <a:t>demansionamento</a:t>
            </a:r>
            <a:r>
              <a:rPr lang="it-IT" dirty="0" smtClean="0"/>
              <a:t> latente</a:t>
            </a:r>
          </a:p>
          <a:p>
            <a:r>
              <a:rPr lang="it-IT" dirty="0" smtClean="0"/>
              <a:t>La proposta del Patto della salute sull’inserimento dei medici senza specialità nel Servizio sanitario nazionale</a:t>
            </a:r>
          </a:p>
          <a:p>
            <a:r>
              <a:rPr lang="it-IT" dirty="0" smtClean="0"/>
              <a:t>La sostituzione di professionisti con figure inferiori</a:t>
            </a:r>
          </a:p>
          <a:p>
            <a:endParaRPr lang="it-IT" dirty="0"/>
          </a:p>
        </p:txBody>
      </p:sp>
    </p:spTree>
    <p:extLst>
      <p:ext uri="{BB962C8B-B14F-4D97-AF65-F5344CB8AC3E}">
        <p14:creationId xmlns:p14="http://schemas.microsoft.com/office/powerpoint/2010/main" val="39755571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bozza del DDL </a:t>
            </a:r>
            <a:br>
              <a:rPr lang="it-IT" dirty="0" smtClean="0"/>
            </a:br>
            <a:r>
              <a:rPr lang="it-IT" dirty="0" smtClean="0"/>
              <a:t>“Patto della salute”</a:t>
            </a:r>
            <a:endParaRPr lang="it-IT" dirty="0"/>
          </a:p>
        </p:txBody>
      </p:sp>
      <p:sp>
        <p:nvSpPr>
          <p:cNvPr id="3" name="Segnaposto contenuto 2"/>
          <p:cNvSpPr>
            <a:spLocks noGrp="1"/>
          </p:cNvSpPr>
          <p:nvPr>
            <p:ph idx="1"/>
          </p:nvPr>
        </p:nvSpPr>
        <p:spPr/>
        <p:txBody>
          <a:bodyPr/>
          <a:lstStyle/>
          <a:p>
            <a:endParaRPr lang="it-IT" dirty="0" smtClean="0"/>
          </a:p>
          <a:p>
            <a:endParaRPr lang="it-IT" dirty="0"/>
          </a:p>
          <a:p>
            <a:r>
              <a:rPr lang="it-IT" dirty="0" smtClean="0"/>
              <a:t>Inserimento in Ds dei medici senza specializzazione</a:t>
            </a:r>
            <a:endParaRPr lang="it-IT" dirty="0"/>
          </a:p>
        </p:txBody>
      </p:sp>
    </p:spTree>
    <p:extLst>
      <p:ext uri="{BB962C8B-B14F-4D97-AF65-F5344CB8AC3E}">
        <p14:creationId xmlns:p14="http://schemas.microsoft.com/office/powerpoint/2010/main" val="5505260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privatizzazione degli anni novanta</a:t>
            </a:r>
            <a:endParaRPr lang="it-IT" dirty="0"/>
          </a:p>
        </p:txBody>
      </p:sp>
      <p:sp>
        <p:nvSpPr>
          <p:cNvPr id="3" name="Segnaposto contenuto 2"/>
          <p:cNvSpPr>
            <a:spLocks noGrp="1"/>
          </p:cNvSpPr>
          <p:nvPr>
            <p:ph idx="1"/>
          </p:nvPr>
        </p:nvSpPr>
        <p:spPr/>
        <p:txBody>
          <a:bodyPr/>
          <a:lstStyle/>
          <a:p>
            <a:r>
              <a:rPr lang="it-IT" dirty="0"/>
              <a:t>L'esercizio di fatto di mansioni non corrispondenti alla qualifica di appartenenza non ha effetto ai fini dell'inquadramento del lavoratore o dell'assegnazione di incarichi di direzione</a:t>
            </a:r>
            <a:r>
              <a:rPr lang="it-IT" dirty="0" smtClean="0"/>
              <a:t>.</a:t>
            </a:r>
          </a:p>
          <a:p>
            <a:endParaRPr lang="it-IT" dirty="0"/>
          </a:p>
        </p:txBody>
      </p:sp>
    </p:spTree>
    <p:extLst>
      <p:ext uri="{BB962C8B-B14F-4D97-AF65-F5344CB8AC3E}">
        <p14:creationId xmlns:p14="http://schemas.microsoft.com/office/powerpoint/2010/main" val="1444044807"/>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bozza del DDL </a:t>
            </a:r>
            <a:br>
              <a:rPr lang="it-IT" dirty="0"/>
            </a:br>
            <a:r>
              <a:rPr lang="it-IT" dirty="0"/>
              <a:t>“Patto della salute”</a:t>
            </a:r>
          </a:p>
        </p:txBody>
      </p:sp>
      <p:sp>
        <p:nvSpPr>
          <p:cNvPr id="3" name="Segnaposto contenuto 2"/>
          <p:cNvSpPr>
            <a:spLocks noGrp="1"/>
          </p:cNvSpPr>
          <p:nvPr>
            <p:ph idx="1"/>
          </p:nvPr>
        </p:nvSpPr>
        <p:spPr/>
        <p:txBody>
          <a:bodyPr/>
          <a:lstStyle/>
          <a:p>
            <a:r>
              <a:rPr lang="it-IT" dirty="0" smtClean="0"/>
              <a:t>Accesso senza specializzazione:</a:t>
            </a:r>
          </a:p>
          <a:p>
            <a:r>
              <a:rPr lang="it-IT" dirty="0" smtClean="0"/>
              <a:t>Titolo di formazione di base e abilitazione all’esercizio professionale quale requisito di accesso</a:t>
            </a:r>
            <a:endParaRPr lang="it-IT" dirty="0"/>
          </a:p>
        </p:txBody>
      </p:sp>
    </p:spTree>
    <p:extLst>
      <p:ext uri="{BB962C8B-B14F-4D97-AF65-F5344CB8AC3E}">
        <p14:creationId xmlns:p14="http://schemas.microsoft.com/office/powerpoint/2010/main" val="2660066596"/>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bozza del DDL </a:t>
            </a:r>
            <a:br>
              <a:rPr lang="it-IT" dirty="0"/>
            </a:br>
            <a:r>
              <a:rPr lang="it-IT" dirty="0"/>
              <a:t>“Patto della salute”</a:t>
            </a:r>
          </a:p>
        </p:txBody>
      </p:sp>
      <p:sp>
        <p:nvSpPr>
          <p:cNvPr id="3" name="Segnaposto contenuto 2"/>
          <p:cNvSpPr>
            <a:spLocks noGrp="1"/>
          </p:cNvSpPr>
          <p:nvPr>
            <p:ph idx="1"/>
          </p:nvPr>
        </p:nvSpPr>
        <p:spPr/>
        <p:txBody>
          <a:bodyPr>
            <a:normAutofit lnSpcReduction="10000"/>
          </a:bodyPr>
          <a:lstStyle/>
          <a:p>
            <a:r>
              <a:rPr lang="it-IT" dirty="0" smtClean="0"/>
              <a:t>L’inserimento nell’azienda per </a:t>
            </a:r>
            <a:r>
              <a:rPr lang="it-IT" b="1" dirty="0" smtClean="0"/>
              <a:t>lo svolgimento di attività medico-chirurgiche di supporto con autonomia vincolata alle direttive ricevute</a:t>
            </a:r>
            <a:r>
              <a:rPr lang="it-IT" dirty="0" smtClean="0"/>
              <a:t>, in coerenza con il grado di conoscenze, competenze e abilità acquisite, secondo quanto previsto dalle disposizioni della contrattazione collettiva di settore. Le relative assunzioni dovranno avvenire </a:t>
            </a:r>
            <a:r>
              <a:rPr lang="it-IT" b="1" dirty="0" smtClean="0"/>
              <a:t>ad invarianza del costo complessivo della dotazione organica aziendale</a:t>
            </a:r>
            <a:r>
              <a:rPr lang="it-IT" dirty="0" smtClean="0"/>
              <a:t>”.</a:t>
            </a:r>
            <a:endParaRPr lang="it-IT" dirty="0"/>
          </a:p>
        </p:txBody>
      </p:sp>
    </p:spTree>
    <p:extLst>
      <p:ext uri="{BB962C8B-B14F-4D97-AF65-F5344CB8AC3E}">
        <p14:creationId xmlns:p14="http://schemas.microsoft.com/office/powerpoint/2010/main" val="1776708050"/>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lang="it-IT" dirty="0"/>
              <a:t>Enrico Rossi</a:t>
            </a:r>
            <a:br>
              <a:rPr lang="it-IT" dirty="0"/>
            </a:br>
            <a:r>
              <a:rPr lang="it-IT" sz="2700" dirty="0"/>
              <a:t>Presidente Regione Toscana</a:t>
            </a:r>
            <a:br>
              <a:rPr lang="it-IT" sz="2700" dirty="0"/>
            </a:br>
            <a:r>
              <a:rPr lang="it-IT" sz="2700" dirty="0"/>
              <a:t>22 febbraio 2015 su </a:t>
            </a:r>
            <a:r>
              <a:rPr lang="it-IT" sz="2700" dirty="0" err="1"/>
              <a:t>Qs</a:t>
            </a:r>
            <a:endParaRPr lang="it-IT" sz="2700" dirty="0"/>
          </a:p>
        </p:txBody>
      </p:sp>
      <p:pic>
        <p:nvPicPr>
          <p:cNvPr id="5" name="Immagine 4" descr="rossi.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0754" y="1534130"/>
            <a:ext cx="3407430" cy="5323870"/>
          </a:xfrm>
          <a:prstGeom prst="rect">
            <a:avLst/>
          </a:prstGeom>
        </p:spPr>
      </p:pic>
    </p:spTree>
    <p:extLst>
      <p:ext uri="{BB962C8B-B14F-4D97-AF65-F5344CB8AC3E}">
        <p14:creationId xmlns:p14="http://schemas.microsoft.com/office/powerpoint/2010/main" val="3837642174"/>
      </p:ext>
    </p:extLst>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Enrico Rossi</a:t>
            </a:r>
            <a:br>
              <a:rPr lang="it-IT" dirty="0" smtClean="0"/>
            </a:br>
            <a:r>
              <a:rPr lang="it-IT" sz="2700" dirty="0" smtClean="0"/>
              <a:t>Presidente Regione Toscana</a:t>
            </a:r>
            <a:br>
              <a:rPr lang="it-IT" sz="2700" dirty="0" smtClean="0"/>
            </a:br>
            <a:r>
              <a:rPr lang="it-IT" sz="2700" dirty="0" smtClean="0"/>
              <a:t>22 febbraio 2015 su </a:t>
            </a:r>
            <a:r>
              <a:rPr lang="it-IT" sz="2700" dirty="0" err="1" smtClean="0"/>
              <a:t>Qs</a:t>
            </a:r>
            <a:endParaRPr lang="it-IT" sz="2700" dirty="0"/>
          </a:p>
        </p:txBody>
      </p:sp>
      <p:sp>
        <p:nvSpPr>
          <p:cNvPr id="3" name="Segnaposto contenuto 2"/>
          <p:cNvSpPr>
            <a:spLocks noGrp="1"/>
          </p:cNvSpPr>
          <p:nvPr>
            <p:ph idx="1"/>
          </p:nvPr>
        </p:nvSpPr>
        <p:spPr/>
        <p:txBody>
          <a:bodyPr/>
          <a:lstStyle/>
          <a:p>
            <a:pPr marL="0" indent="0">
              <a:buNone/>
            </a:pPr>
            <a:r>
              <a:rPr lang="it-IT" dirty="0"/>
              <a:t>In Toscana, considerati i nuovi Lea, il taglio che si prospetta alla Sanità per il 2015 non potrà essere inferiore a 250/350 milioni</a:t>
            </a:r>
            <a:r>
              <a:rPr lang="it-IT" dirty="0" smtClean="0"/>
              <a:t>.</a:t>
            </a:r>
          </a:p>
          <a:p>
            <a:pPr marL="0" indent="0">
              <a:buNone/>
            </a:pPr>
            <a:r>
              <a:rPr lang="it-IT" dirty="0"/>
              <a:t>Dunque, si dovrà ridurre il personale del comparto ma anche i tanti, a volte troppi e ingiustificati, primariati ospedalieri a favore di un'organizzazione più snella e più efficiente. </a:t>
            </a:r>
          </a:p>
          <a:p>
            <a:pPr marL="0" indent="0">
              <a:buNone/>
            </a:pPr>
            <a:endParaRPr lang="it-IT" dirty="0"/>
          </a:p>
        </p:txBody>
      </p:sp>
    </p:spTree>
    <p:extLst>
      <p:ext uri="{BB962C8B-B14F-4D97-AF65-F5344CB8AC3E}">
        <p14:creationId xmlns:p14="http://schemas.microsoft.com/office/powerpoint/2010/main" val="4160591616"/>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Enrico Rossi</a:t>
            </a:r>
            <a:br>
              <a:rPr lang="it-IT" dirty="0"/>
            </a:br>
            <a:r>
              <a:rPr lang="it-IT" sz="2700" dirty="0"/>
              <a:t>Presidente Regione Toscana</a:t>
            </a:r>
            <a:br>
              <a:rPr lang="it-IT" sz="2700" dirty="0"/>
            </a:br>
            <a:r>
              <a:rPr lang="it-IT" sz="2700" dirty="0"/>
              <a:t>22 febbraio 2015 su </a:t>
            </a:r>
            <a:r>
              <a:rPr lang="it-IT" sz="2700" dirty="0" err="1"/>
              <a:t>Qs</a:t>
            </a:r>
            <a:endParaRPr lang="it-IT" sz="2700" dirty="0"/>
          </a:p>
        </p:txBody>
      </p:sp>
      <p:sp>
        <p:nvSpPr>
          <p:cNvPr id="3" name="Segnaposto contenuto 2"/>
          <p:cNvSpPr>
            <a:spLocks noGrp="1"/>
          </p:cNvSpPr>
          <p:nvPr>
            <p:ph idx="1"/>
          </p:nvPr>
        </p:nvSpPr>
        <p:spPr/>
        <p:txBody>
          <a:bodyPr/>
          <a:lstStyle/>
          <a:p>
            <a:r>
              <a:rPr lang="it-IT" dirty="0"/>
              <a:t>Almeno in parte sarà possibile </a:t>
            </a:r>
            <a:r>
              <a:rPr lang="it-IT" b="1" dirty="0"/>
              <a:t>sostituire il gran numero di infermieri</a:t>
            </a:r>
            <a:r>
              <a:rPr lang="it-IT" dirty="0"/>
              <a:t>, che potranno andare in pensione, </a:t>
            </a:r>
            <a:r>
              <a:rPr lang="it-IT" b="1" dirty="0"/>
              <a:t>con un certo numero di giovani Operatori Socio Sanitari preparati, pieni di voglia di fare</a:t>
            </a:r>
            <a:r>
              <a:rPr lang="it-IT" dirty="0"/>
              <a:t>, e non ancora colpiti da quel fenomeno serio, come il </a:t>
            </a:r>
            <a:r>
              <a:rPr lang="it-IT" i="1" dirty="0" err="1"/>
              <a:t>burn</a:t>
            </a:r>
            <a:r>
              <a:rPr lang="it-IT" i="1" dirty="0"/>
              <a:t> out</a:t>
            </a:r>
            <a:r>
              <a:rPr lang="it-IT" dirty="0"/>
              <a:t>, che in sanità fiacca molte energie che tanto hanno dato, e stanno dando, al Servizio Sanitario. </a:t>
            </a:r>
          </a:p>
        </p:txBody>
      </p:sp>
    </p:spTree>
    <p:extLst>
      <p:ext uri="{BB962C8B-B14F-4D97-AF65-F5344CB8AC3E}">
        <p14:creationId xmlns:p14="http://schemas.microsoft.com/office/powerpoint/2010/main" val="16687420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09044"/>
            <a:ext cx="8229600" cy="1143000"/>
          </a:xfrm>
        </p:spPr>
        <p:txBody>
          <a:bodyPr>
            <a:normAutofit fontScale="90000"/>
          </a:bodyPr>
          <a:lstStyle/>
          <a:p>
            <a:r>
              <a:rPr lang="it-IT" dirty="0" smtClean="0"/>
              <a:t>Art. 2103</a:t>
            </a:r>
            <a:br>
              <a:rPr lang="it-IT" dirty="0" smtClean="0"/>
            </a:br>
            <a:r>
              <a:rPr lang="it-IT" sz="2700" dirty="0" smtClean="0"/>
              <a:t>Prestazione del lavoro</a:t>
            </a:r>
            <a:br>
              <a:rPr lang="it-IT" sz="2700" dirty="0" smtClean="0"/>
            </a:br>
            <a:r>
              <a:rPr lang="it-IT" sz="2700" i="1" dirty="0" smtClean="0"/>
              <a:t>Jobs </a:t>
            </a:r>
            <a:r>
              <a:rPr lang="it-IT" sz="2700" i="1" dirty="0" err="1" smtClean="0"/>
              <a:t>Act</a:t>
            </a:r>
            <a:endParaRPr lang="it-IT" sz="2700" i="1" dirty="0"/>
          </a:p>
        </p:txBody>
      </p:sp>
      <p:sp>
        <p:nvSpPr>
          <p:cNvPr id="3" name="Segnaposto contenuto 2"/>
          <p:cNvSpPr>
            <a:spLocks noGrp="1"/>
          </p:cNvSpPr>
          <p:nvPr>
            <p:ph idx="1"/>
          </p:nvPr>
        </p:nvSpPr>
        <p:spPr/>
        <p:txBody>
          <a:bodyPr/>
          <a:lstStyle/>
          <a:p>
            <a:r>
              <a:rPr lang="it-IT" dirty="0"/>
              <a:t>Il lavoratore deve essere adibito alle </a:t>
            </a:r>
            <a:r>
              <a:rPr lang="it-IT" dirty="0" smtClean="0"/>
              <a:t>mansioni per </a:t>
            </a:r>
            <a:r>
              <a:rPr lang="it-IT" dirty="0"/>
              <a:t>le quali è stato assunto o a quelle corrispondenti all’inquadramento superiore </a:t>
            </a:r>
            <a:r>
              <a:rPr lang="it-IT" dirty="0" smtClean="0"/>
              <a:t>che abbia </a:t>
            </a:r>
            <a:r>
              <a:rPr lang="it-IT" dirty="0"/>
              <a:t>successivamente acquisito ovvero a mansioni riconducibili allo stesso livello </a:t>
            </a:r>
            <a:r>
              <a:rPr lang="it-IT" dirty="0" smtClean="0"/>
              <a:t>di inquadramento </a:t>
            </a:r>
            <a:r>
              <a:rPr lang="it-IT" dirty="0"/>
              <a:t>delle ultime effettivamente svolte.</a:t>
            </a:r>
          </a:p>
          <a:p>
            <a:endParaRPr lang="it-IT" dirty="0"/>
          </a:p>
        </p:txBody>
      </p:sp>
    </p:spTree>
    <p:extLst>
      <p:ext uri="{BB962C8B-B14F-4D97-AF65-F5344CB8AC3E}">
        <p14:creationId xmlns:p14="http://schemas.microsoft.com/office/powerpoint/2010/main" val="3826143895"/>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2103</a:t>
            </a:r>
            <a:br>
              <a:rPr lang="it-IT" dirty="0" smtClean="0"/>
            </a:br>
            <a:r>
              <a:rPr lang="it-IT" sz="2700" dirty="0" smtClean="0"/>
              <a:t>Prestazione del lavoro</a:t>
            </a:r>
            <a:br>
              <a:rPr lang="it-IT" sz="2700" dirty="0" smtClean="0"/>
            </a:br>
            <a:r>
              <a:rPr lang="it-IT" sz="2700" i="1" dirty="0" smtClean="0"/>
              <a:t>Jobs </a:t>
            </a:r>
            <a:r>
              <a:rPr lang="it-IT" sz="2700" i="1" dirty="0" err="1" smtClean="0"/>
              <a:t>Act</a:t>
            </a:r>
            <a:endParaRPr lang="it-IT" sz="2700" i="1" dirty="0"/>
          </a:p>
        </p:txBody>
      </p:sp>
      <p:sp>
        <p:nvSpPr>
          <p:cNvPr id="3" name="Segnaposto contenuto 2"/>
          <p:cNvSpPr>
            <a:spLocks noGrp="1"/>
          </p:cNvSpPr>
          <p:nvPr>
            <p:ph idx="1"/>
          </p:nvPr>
        </p:nvSpPr>
        <p:spPr/>
        <p:txBody>
          <a:bodyPr/>
          <a:lstStyle/>
          <a:p>
            <a:r>
              <a:rPr lang="it-IT" dirty="0"/>
              <a:t>In caso di modifica degli assetti organizzativi aziendali che incidono </a:t>
            </a:r>
            <a:r>
              <a:rPr lang="it-IT" dirty="0" smtClean="0"/>
              <a:t>sulla posizione </a:t>
            </a:r>
            <a:r>
              <a:rPr lang="it-IT" dirty="0"/>
              <a:t>del lavoratore, lo stesso </a:t>
            </a:r>
            <a:r>
              <a:rPr lang="it-IT" b="1" dirty="0"/>
              <a:t>può essere assegnato a mansioni appartenenti </a:t>
            </a:r>
            <a:r>
              <a:rPr lang="it-IT" b="1" dirty="0" smtClean="0"/>
              <a:t>al livello </a:t>
            </a:r>
            <a:r>
              <a:rPr lang="it-IT" b="1" dirty="0"/>
              <a:t>di inquadramento inferiore.</a:t>
            </a:r>
          </a:p>
          <a:p>
            <a:endParaRPr lang="it-IT" dirty="0"/>
          </a:p>
        </p:txBody>
      </p:sp>
    </p:spTree>
    <p:extLst>
      <p:ext uri="{BB962C8B-B14F-4D97-AF65-F5344CB8AC3E}">
        <p14:creationId xmlns:p14="http://schemas.microsoft.com/office/powerpoint/2010/main" val="2960519892"/>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 </a:t>
            </a:r>
            <a:r>
              <a:rPr lang="it-IT" dirty="0" err="1" smtClean="0"/>
              <a:t>Lgs</a:t>
            </a:r>
            <a:r>
              <a:rPr lang="it-IT" dirty="0" smtClean="0"/>
              <a:t> 29/1993</a:t>
            </a:r>
            <a:endParaRPr lang="it-IT" dirty="0"/>
          </a:p>
        </p:txBody>
      </p:sp>
      <p:sp>
        <p:nvSpPr>
          <p:cNvPr id="3" name="Segnaposto contenuto 2"/>
          <p:cNvSpPr>
            <a:spLocks noGrp="1"/>
          </p:cNvSpPr>
          <p:nvPr>
            <p:ph idx="1"/>
          </p:nvPr>
        </p:nvSpPr>
        <p:spPr/>
        <p:txBody>
          <a:bodyPr/>
          <a:lstStyle/>
          <a:p>
            <a:r>
              <a:rPr lang="it-IT" dirty="0" smtClean="0"/>
              <a:t>“Il dipendente può essere adibito a svolgere compiti specifici non prevalenti della qualifica superiore, ovvero, </a:t>
            </a:r>
            <a:r>
              <a:rPr lang="it-IT" b="1" dirty="0" smtClean="0"/>
              <a:t>occasionalmente,</a:t>
            </a:r>
            <a:r>
              <a:rPr lang="it-IT" dirty="0" smtClean="0"/>
              <a:t> e ove possibile con criteri di rotazione, </a:t>
            </a:r>
            <a:r>
              <a:rPr lang="it-IT" b="1" dirty="0" smtClean="0"/>
              <a:t>compiti o mansioni immediatamente inferiori</a:t>
            </a:r>
            <a:r>
              <a:rPr lang="it-IT" dirty="0" smtClean="0"/>
              <a:t>, se richiesto se richiesto dal dirigente dell’unità organizzativa cui è addetto, senza che ciò comporti alcuna variazione del trattamento economico”.</a:t>
            </a:r>
            <a:endParaRPr lang="it-IT" dirty="0"/>
          </a:p>
        </p:txBody>
      </p:sp>
    </p:spTree>
    <p:extLst>
      <p:ext uri="{BB962C8B-B14F-4D97-AF65-F5344CB8AC3E}">
        <p14:creationId xmlns:p14="http://schemas.microsoft.com/office/powerpoint/2010/main" val="36567092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4833</TotalTime>
  <Words>3992</Words>
  <Application>Microsoft Macintosh PowerPoint</Application>
  <PresentationFormat>Presentazione su schermo (4:3)</PresentationFormat>
  <Paragraphs>366</Paragraphs>
  <Slides>97</Slides>
  <Notes>2</Notes>
  <HiddenSlides>0</HiddenSlides>
  <MMClips>0</MMClips>
  <ScaleCrop>false</ScaleCrop>
  <HeadingPairs>
    <vt:vector size="4" baseType="variant">
      <vt:variant>
        <vt:lpstr>Tema</vt:lpstr>
      </vt:variant>
      <vt:variant>
        <vt:i4>1</vt:i4>
      </vt:variant>
      <vt:variant>
        <vt:lpstr>Titoli diapositive</vt:lpstr>
      </vt:variant>
      <vt:variant>
        <vt:i4>97</vt:i4>
      </vt:variant>
    </vt:vector>
  </HeadingPairs>
  <TitlesOfParts>
    <vt:vector size="98" baseType="lpstr">
      <vt:lpstr>Tema di Office</vt:lpstr>
      <vt:lpstr>Demansionamento: il punto di vista giuridico</vt:lpstr>
      <vt:lpstr>Mansioni </vt:lpstr>
      <vt:lpstr>Definizione di demansionamento</vt:lpstr>
      <vt:lpstr>Mansioni del lavoratore art. 2103 cc</vt:lpstr>
      <vt:lpstr>Mansioni del lavoratore  La normativa dei dipendenti “USL”</vt:lpstr>
      <vt:lpstr>Mansioni del lavoratore  La normativa dei dipendenti “USL”</vt:lpstr>
      <vt:lpstr>Mansioni del lavoratore  La normativa dei dipendenti “USL”</vt:lpstr>
      <vt:lpstr>La privatizzazione degli anni novanta</vt:lpstr>
      <vt:lpstr>La privatizzazione degli anni novanta</vt:lpstr>
      <vt:lpstr>La privatizzazione degli anni novanta</vt:lpstr>
      <vt:lpstr>La normativa attuale D.Lgs 165/2001 art. 52</vt:lpstr>
      <vt:lpstr>La normativa contrattuale</vt:lpstr>
      <vt:lpstr>Il profilo professionale dell’infermiere</vt:lpstr>
      <vt:lpstr>Il profilo</vt:lpstr>
      <vt:lpstr>Il profilo</vt:lpstr>
      <vt:lpstr>Il profilo</vt:lpstr>
      <vt:lpstr>Il profilo</vt:lpstr>
      <vt:lpstr>Legge di stabilità  2015</vt:lpstr>
      <vt:lpstr>Legge di stabilità 2015 art. 1 comma 566</vt:lpstr>
      <vt:lpstr>Legge di stabilità 2015 art. 1 comma 566</vt:lpstr>
      <vt:lpstr>Legge di stabilità 2015 art. 1 comma 566</vt:lpstr>
      <vt:lpstr>Figure di supporto</vt:lpstr>
      <vt:lpstr>Ipotesi di attività demansionate per l’attività clinico-assistenziale</vt:lpstr>
      <vt:lpstr> Casistica</vt:lpstr>
      <vt:lpstr>L’infermiere gestionale</vt:lpstr>
      <vt:lpstr>CCNL 2001 biennio economico 2000-2001</vt:lpstr>
      <vt:lpstr>Le posizioni organizzative art. 20 ccnl 1999</vt:lpstr>
      <vt:lpstr>La natura della figura del coordinatore</vt:lpstr>
      <vt:lpstr>La perdita dell’incarico</vt:lpstr>
      <vt:lpstr>Il consenso del lavoratore</vt:lpstr>
      <vt:lpstr>Comportamento in caso di richiesta di attività demansionata</vt:lpstr>
      <vt:lpstr>Il rifiuto di adempiere a una disposizione</vt:lpstr>
      <vt:lpstr>Gli ordini di serivizio  art. 28 lett. H CCNL 1995</vt:lpstr>
      <vt:lpstr>La forma degli ordini:  la normativa attuale art. 28 lett. H CCNL 1995</vt:lpstr>
      <vt:lpstr>Autotutela giudiziaria</vt:lpstr>
      <vt:lpstr>Mobbing </vt:lpstr>
      <vt:lpstr>Autotutela collettiva</vt:lpstr>
      <vt:lpstr>De jure condendo</vt:lpstr>
      <vt:lpstr>La bozza del DDL  “Patto della salute”</vt:lpstr>
      <vt:lpstr>La bozza del DDL  “Patto della salute”</vt:lpstr>
      <vt:lpstr>La bozza del DDL  “Patto della salute”</vt:lpstr>
      <vt:lpstr>La bozza del DDL  “Patto della salute”</vt:lpstr>
      <vt:lpstr>Il demansionamento aziendale</vt:lpstr>
      <vt:lpstr>Il danno da demansionamento</vt:lpstr>
      <vt:lpstr>Il danno da demansionamento</vt:lpstr>
      <vt:lpstr>Il danno esistenziale da demansionamento</vt:lpstr>
      <vt:lpstr>Il danno esistenziale da demansionamento</vt:lpstr>
      <vt:lpstr>Le tipologie di demansionamento</vt:lpstr>
      <vt:lpstr>Le riforme dell’esercizio professionale</vt:lpstr>
      <vt:lpstr>Presentazione di PowerPoint</vt:lpstr>
      <vt:lpstr>Legge 42/1999 art. 1 II comma</vt:lpstr>
      <vt:lpstr>Legge 42/1999 art. 1 II comma</vt:lpstr>
      <vt:lpstr>Disposizioni in materia di professioni sanitarie infermieristiche, ostetrica, riabilitative, tecnico-sanitarie e della prevenzione e delega al Governo per l’istituzione dei relativi ordini professionali  </vt:lpstr>
      <vt:lpstr>La suddivisione del personale</vt:lpstr>
      <vt:lpstr>Le competenze specialistiche nei profili</vt:lpstr>
      <vt:lpstr>Le competenze specialistiche nei profili</vt:lpstr>
      <vt:lpstr>Le competenze specialistiche nei profili</vt:lpstr>
      <vt:lpstr>Le competenze specialistiche nei profili</vt:lpstr>
      <vt:lpstr>Le competenze specialistiche nei profili</vt:lpstr>
      <vt:lpstr>Legge di stabilità  2015</vt:lpstr>
      <vt:lpstr>Legge di stabilità 2015 art. 1 comma 566</vt:lpstr>
      <vt:lpstr>Legge di stabilità 2015 art. 1 comma 566</vt:lpstr>
      <vt:lpstr>Legge di stabilità 2015 art. 1 comma 566</vt:lpstr>
      <vt:lpstr>Le funzioni e le competenze nella normativa dei “profili”</vt:lpstr>
      <vt:lpstr>Le funzioni e le competenze nella normativa dei “profili”</vt:lpstr>
      <vt:lpstr>Le funzioni e le competenze nella normativa dei “profili”</vt:lpstr>
      <vt:lpstr>Le funzioni e le competenze nella normativa dei “profili”</vt:lpstr>
      <vt:lpstr>Le funzioni e le competenze  nella normativa dei “profili”</vt:lpstr>
      <vt:lpstr>Le funzioni e le competenze  nella normativa dei “profili”</vt:lpstr>
      <vt:lpstr>Le funzioni e le competenze  nella normativa dei “profili”</vt:lpstr>
      <vt:lpstr>Le funzioni e le competenze  nella normativa dei “profili”</vt:lpstr>
      <vt:lpstr>Due interpretazioni  del “comma 566”</vt:lpstr>
      <vt:lpstr>Prima interpretazione:  sostituisce la legge 42/99</vt:lpstr>
      <vt:lpstr>Seconda interpretazione: si occupa solo di attività specialistica</vt:lpstr>
      <vt:lpstr>Le debolezze del sistema di abilitazione</vt:lpstr>
      <vt:lpstr>Le debolezze del sistema di abilitazione</vt:lpstr>
      <vt:lpstr>Le debolezze del sistema di abilitazione (2)</vt:lpstr>
      <vt:lpstr>Il caso Marlia</vt:lpstr>
      <vt:lpstr>I riconoscimenti giurisprudenziali</vt:lpstr>
      <vt:lpstr>Corte di cassazione sez. IV, sentenza 16 gennaio 2015, n. 2192</vt:lpstr>
      <vt:lpstr>La responsabilità sugli errori medici</vt:lpstr>
      <vt:lpstr>La responsabilità sugli errori medici</vt:lpstr>
      <vt:lpstr>L’attività “corale”</vt:lpstr>
      <vt:lpstr>Il carattere “plurale”</vt:lpstr>
      <vt:lpstr>Equipe o Equipaggio?</vt:lpstr>
      <vt:lpstr>La richiesta di abrogazione da parte della dirigenza medica</vt:lpstr>
      <vt:lpstr>La possibile chiarezza</vt:lpstr>
      <vt:lpstr>Le “minacce” alle competenze avanzate e specialistiche</vt:lpstr>
      <vt:lpstr>La bozza del DDL  “Patto della salute”</vt:lpstr>
      <vt:lpstr>La bozza del DDL  “Patto della salute”</vt:lpstr>
      <vt:lpstr>La bozza del DDL  “Patto della salute”</vt:lpstr>
      <vt:lpstr>Enrico Rossi Presidente Regione Toscana 22 febbraio 2015 su Qs</vt:lpstr>
      <vt:lpstr>Enrico Rossi Presidente Regione Toscana 22 febbraio 2015 su Qs</vt:lpstr>
      <vt:lpstr>Enrico Rossi Presidente Regione Toscana 22 febbraio 2015 su Qs</vt:lpstr>
      <vt:lpstr>Art. 2103 Prestazione del lavoro Jobs Act</vt:lpstr>
      <vt:lpstr>Art. 2103 Prestazione del lavoro Jobs Act</vt:lpstr>
      <vt:lpstr>D. Lgs 29/1993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Demansionamento </dc:title>
  <dc:creator>Luca  Benci</dc:creator>
  <cp:lastModifiedBy>Utente della copia di valutazione di Office 2004</cp:lastModifiedBy>
  <cp:revision>35</cp:revision>
  <dcterms:created xsi:type="dcterms:W3CDTF">2014-11-13T20:04:25Z</dcterms:created>
  <dcterms:modified xsi:type="dcterms:W3CDTF">2015-06-08T05:49:03Z</dcterms:modified>
</cp:coreProperties>
</file>